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91" r:id="rId2"/>
  </p:sldIdLst>
  <p:sldSz cx="12192000" cy="6858000"/>
  <p:notesSz cx="6797675" cy="992822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81DF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 horzBarState="maximized">
    <p:restoredLeft sz="16510" autoAdjust="0"/>
    <p:restoredTop sz="92436" autoAdjust="0"/>
  </p:normalViewPr>
  <p:slideViewPr>
    <p:cSldViewPr snapToGrid="0">
      <p:cViewPr>
        <p:scale>
          <a:sx n="100" d="100"/>
          <a:sy n="100" d="100"/>
        </p:scale>
        <p:origin x="-756" y="-49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5" y="4"/>
            <a:ext cx="2946346" cy="497838"/>
          </a:xfrm>
          <a:prstGeom prst="rect">
            <a:avLst/>
          </a:prstGeom>
        </p:spPr>
        <p:txBody>
          <a:bodyPr vert="horz" lIns="91302" tIns="45651" rIns="91302" bIns="45651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745" y="4"/>
            <a:ext cx="2946345" cy="497838"/>
          </a:xfrm>
          <a:prstGeom prst="rect">
            <a:avLst/>
          </a:prstGeom>
        </p:spPr>
        <p:txBody>
          <a:bodyPr vert="horz" lIns="91302" tIns="45651" rIns="91302" bIns="45651" rtlCol="0"/>
          <a:lstStyle>
            <a:lvl1pPr algn="r">
              <a:defRPr sz="1200"/>
            </a:lvl1pPr>
          </a:lstStyle>
          <a:p>
            <a:fld id="{ACCE77D3-33BC-4A21-AFF1-F5B73B674D36}" type="datetimeFigureOut">
              <a:rPr lang="ru-RU" smtClean="0"/>
              <a:t>23.04.2024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1241425"/>
            <a:ext cx="5956300" cy="33512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302" tIns="45651" rIns="91302" bIns="45651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927" y="4778612"/>
            <a:ext cx="5437822" cy="3908189"/>
          </a:xfrm>
          <a:prstGeom prst="rect">
            <a:avLst/>
          </a:prstGeom>
        </p:spPr>
        <p:txBody>
          <a:bodyPr vert="horz" lIns="91302" tIns="45651" rIns="91302" bIns="45651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5" y="9430388"/>
            <a:ext cx="2946346" cy="497838"/>
          </a:xfrm>
          <a:prstGeom prst="rect">
            <a:avLst/>
          </a:prstGeom>
        </p:spPr>
        <p:txBody>
          <a:bodyPr vert="horz" lIns="91302" tIns="45651" rIns="91302" bIns="45651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745" y="9430388"/>
            <a:ext cx="2946345" cy="497838"/>
          </a:xfrm>
          <a:prstGeom prst="rect">
            <a:avLst/>
          </a:prstGeom>
        </p:spPr>
        <p:txBody>
          <a:bodyPr vert="horz" lIns="91302" tIns="45651" rIns="91302" bIns="45651" rtlCol="0" anchor="b"/>
          <a:lstStyle>
            <a:lvl1pPr algn="r">
              <a:defRPr sz="1200"/>
            </a:lvl1pPr>
          </a:lstStyle>
          <a:p>
            <a:fld id="{3318DF03-F176-45E7-8DDA-F59CF989BA8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00605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18DF03-F176-45E7-8DDA-F59CF989BA89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16412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14A77-5833-4543-ADC1-7DAD02BE28D0}" type="datetimeFigureOut">
              <a:rPr lang="ru-RU" smtClean="0"/>
              <a:t>23.04.2024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78890-DCAB-4AE6-AE60-6E3BB142AB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78736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14A77-5833-4543-ADC1-7DAD02BE28D0}" type="datetimeFigureOut">
              <a:rPr lang="ru-RU" smtClean="0"/>
              <a:t>23.04.2024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78890-DCAB-4AE6-AE60-6E3BB142AB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61337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14A77-5833-4543-ADC1-7DAD02BE28D0}" type="datetimeFigureOut">
              <a:rPr lang="ru-RU" smtClean="0"/>
              <a:t>23.04.2024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78890-DCAB-4AE6-AE60-6E3BB142AB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20420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14A77-5833-4543-ADC1-7DAD02BE28D0}" type="datetimeFigureOut">
              <a:rPr lang="ru-RU" smtClean="0"/>
              <a:t>23.04.2024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78890-DCAB-4AE6-AE60-6E3BB142AB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45516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14A77-5833-4543-ADC1-7DAD02BE28D0}" type="datetimeFigureOut">
              <a:rPr lang="ru-RU" smtClean="0"/>
              <a:t>23.04.2024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78890-DCAB-4AE6-AE60-6E3BB142AB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33994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14A77-5833-4543-ADC1-7DAD02BE28D0}" type="datetimeFigureOut">
              <a:rPr lang="ru-RU" smtClean="0"/>
              <a:t>23.04.2024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78890-DCAB-4AE6-AE60-6E3BB142AB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03543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14A77-5833-4543-ADC1-7DAD02BE28D0}" type="datetimeFigureOut">
              <a:rPr lang="ru-RU" smtClean="0"/>
              <a:t>23.04.2024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78890-DCAB-4AE6-AE60-6E3BB142AB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77563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14A77-5833-4543-ADC1-7DAD02BE28D0}" type="datetimeFigureOut">
              <a:rPr lang="ru-RU" smtClean="0"/>
              <a:t>23.04.2024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78890-DCAB-4AE6-AE60-6E3BB142AB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33545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14A77-5833-4543-ADC1-7DAD02BE28D0}" type="datetimeFigureOut">
              <a:rPr lang="ru-RU" smtClean="0"/>
              <a:t>23.04.2024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78890-DCAB-4AE6-AE60-6E3BB142AB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83427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14A77-5833-4543-ADC1-7DAD02BE28D0}" type="datetimeFigureOut">
              <a:rPr lang="ru-RU" smtClean="0"/>
              <a:t>23.04.2024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78890-DCAB-4AE6-AE60-6E3BB142AB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05615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14A77-5833-4543-ADC1-7DAD02BE28D0}" type="datetimeFigureOut">
              <a:rPr lang="ru-RU" smtClean="0"/>
              <a:t>23.04.2024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78890-DCAB-4AE6-AE60-6E3BB142AB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38666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914A77-5833-4543-ADC1-7DAD02BE28D0}" type="datetimeFigureOut">
              <a:rPr lang="ru-RU" smtClean="0"/>
              <a:t>23.04.2024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178890-DCAB-4AE6-AE60-6E3BB142AB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90270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487" t="21207" r="23651" b="19383"/>
          <a:stretch/>
        </p:blipFill>
        <p:spPr bwMode="auto">
          <a:xfrm>
            <a:off x="-7938" y="732343"/>
            <a:ext cx="12199937" cy="61256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26" name="Rectangle 93"/>
          <p:cNvSpPr>
            <a:spLocks noChangeArrowheads="1"/>
          </p:cNvSpPr>
          <p:nvPr/>
        </p:nvSpPr>
        <p:spPr bwMode="auto">
          <a:xfrm>
            <a:off x="9953214" y="4204567"/>
            <a:ext cx="2228852" cy="1850368"/>
          </a:xfrm>
          <a:prstGeom prst="rect">
            <a:avLst/>
          </a:prstGeom>
          <a:solidFill>
            <a:sysClr val="window" lastClr="FFFFFF"/>
          </a:solidFill>
          <a:ln w="19050">
            <a:solidFill>
              <a:sysClr val="windowText" lastClr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0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defTabSz="560879">
              <a:defRPr/>
            </a:pPr>
            <a:endParaRPr lang="ru-RU" altLang="ru-RU" sz="1100" kern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428" name="Таблица 427">
            <a:extLst>
              <a:ext uri="{FF2B5EF4-FFF2-40B4-BE49-F238E27FC236}">
                <a16:creationId xmlns:a16="http://schemas.microsoft.com/office/drawing/2014/main" xmlns="" id="{7BD17560-24AB-4085-9401-2FD6087B340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12339879"/>
              </p:ext>
            </p:extLst>
          </p:nvPr>
        </p:nvGraphicFramePr>
        <p:xfrm>
          <a:off x="2925454" y="740503"/>
          <a:ext cx="9161955" cy="126809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024433">
                  <a:extLst>
                    <a:ext uri="{9D8B030D-6E8A-4147-A177-3AD203B41FA5}">
                      <a16:colId xmlns:a16="http://schemas.microsoft.com/office/drawing/2014/main" xmlns="" val="935839010"/>
                    </a:ext>
                  </a:extLst>
                </a:gridCol>
                <a:gridCol w="573668">
                  <a:extLst>
                    <a:ext uri="{9D8B030D-6E8A-4147-A177-3AD203B41FA5}">
                      <a16:colId xmlns:a16="http://schemas.microsoft.com/office/drawing/2014/main" xmlns="" val="3624060115"/>
                    </a:ext>
                  </a:extLst>
                </a:gridCol>
                <a:gridCol w="640414">
                  <a:extLst>
                    <a:ext uri="{9D8B030D-6E8A-4147-A177-3AD203B41FA5}">
                      <a16:colId xmlns:a16="http://schemas.microsoft.com/office/drawing/2014/main" xmlns="" val="3138841617"/>
                    </a:ext>
                  </a:extLst>
                </a:gridCol>
                <a:gridCol w="485804">
                  <a:extLst>
                    <a:ext uri="{9D8B030D-6E8A-4147-A177-3AD203B41FA5}">
                      <a16:colId xmlns:a16="http://schemas.microsoft.com/office/drawing/2014/main" xmlns="" val="3973663687"/>
                    </a:ext>
                  </a:extLst>
                </a:gridCol>
                <a:gridCol w="828828">
                  <a:extLst>
                    <a:ext uri="{9D8B030D-6E8A-4147-A177-3AD203B41FA5}">
                      <a16:colId xmlns:a16="http://schemas.microsoft.com/office/drawing/2014/main" xmlns="" val="1850261530"/>
                    </a:ext>
                  </a:extLst>
                </a:gridCol>
                <a:gridCol w="860881">
                  <a:extLst>
                    <a:ext uri="{9D8B030D-6E8A-4147-A177-3AD203B41FA5}">
                      <a16:colId xmlns:a16="http://schemas.microsoft.com/office/drawing/2014/main" xmlns="" val="1388489141"/>
                    </a:ext>
                  </a:extLst>
                </a:gridCol>
                <a:gridCol w="1380813">
                  <a:extLst>
                    <a:ext uri="{9D8B030D-6E8A-4147-A177-3AD203B41FA5}">
                      <a16:colId xmlns:a16="http://schemas.microsoft.com/office/drawing/2014/main" xmlns="" val="902352844"/>
                    </a:ext>
                  </a:extLst>
                </a:gridCol>
                <a:gridCol w="986508">
                  <a:extLst>
                    <a:ext uri="{9D8B030D-6E8A-4147-A177-3AD203B41FA5}">
                      <a16:colId xmlns:a16="http://schemas.microsoft.com/office/drawing/2014/main" xmlns="" val="3929854928"/>
                    </a:ext>
                  </a:extLst>
                </a:gridCol>
                <a:gridCol w="770047">
                  <a:extLst>
                    <a:ext uri="{9D8B030D-6E8A-4147-A177-3AD203B41FA5}">
                      <a16:colId xmlns:a16="http://schemas.microsoft.com/office/drawing/2014/main" xmlns="" val="2744305664"/>
                    </a:ext>
                  </a:extLst>
                </a:gridCol>
                <a:gridCol w="800246">
                  <a:extLst>
                    <a:ext uri="{9D8B030D-6E8A-4147-A177-3AD203B41FA5}">
                      <a16:colId xmlns:a16="http://schemas.microsoft.com/office/drawing/2014/main" xmlns="" val="2387366401"/>
                    </a:ext>
                  </a:extLst>
                </a:gridCol>
                <a:gridCol w="810313">
                  <a:extLst>
                    <a:ext uri="{9D8B030D-6E8A-4147-A177-3AD203B41FA5}">
                      <a16:colId xmlns:a16="http://schemas.microsoft.com/office/drawing/2014/main" xmlns="" val="3548019371"/>
                    </a:ext>
                  </a:extLst>
                </a:gridCol>
              </a:tblGrid>
              <a:tr h="420567">
                <a:tc grid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Характеристика 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населенных пунктов в зоне возможного подтопления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9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9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9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Уровень </a:t>
                      </a:r>
                      <a:r>
                        <a:rPr lang="ru-RU" sz="900" b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подтопления,</a:t>
                      </a:r>
                      <a:r>
                        <a:rPr lang="ru-RU" sz="900" b="0" baseline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900" b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см</a:t>
                      </a:r>
                      <a:endParaRPr lang="ru-RU" sz="9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Домов/приусадебных участков  в зоне </a:t>
                      </a:r>
                      <a:r>
                        <a:rPr lang="ru-RU" sz="900" b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подтопления, шт.</a:t>
                      </a:r>
                      <a:endParaRPr lang="ru-RU" sz="9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Население в зоне ЧС, 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чел.</a:t>
                      </a:r>
                      <a:endParaRPr lang="ru-RU" sz="9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900" b="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Протяжённость затопленных дорог, </a:t>
                      </a:r>
                      <a:r>
                        <a:rPr lang="ru-RU" sz="900" b="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м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ru-RU" sz="900" b="0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900" b="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Количество мостов в зоне </a:t>
                      </a:r>
                      <a:r>
                        <a:rPr lang="ru-RU" sz="900" b="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затопления, шт.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ru-RU" sz="900" b="0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900" b="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Количество ПОО </a:t>
                      </a:r>
                      <a:r>
                        <a:rPr lang="ru-RU" sz="900" b="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в </a:t>
                      </a:r>
                      <a:r>
                        <a:rPr lang="ru-RU" sz="900" b="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зоне </a:t>
                      </a:r>
                      <a:r>
                        <a:rPr lang="ru-RU" sz="900" b="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подтопления, шт.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ru-RU" sz="900" b="0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900" b="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Количество СЗО 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900" b="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в зоне 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900" b="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подтопления, шт.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ru-RU" sz="900" b="0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592453028"/>
                  </a:ext>
                </a:extLst>
              </a:tr>
              <a:tr h="486763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9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Название </a:t>
                      </a:r>
                      <a:r>
                        <a:rPr lang="ru-RU" sz="9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населенных </a:t>
                      </a:r>
                      <a:r>
                        <a:rPr lang="ru-RU" sz="900" b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пунктов</a:t>
                      </a:r>
                      <a:endParaRPr lang="ru-RU" sz="9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Количество домов</a:t>
                      </a:r>
                      <a:endParaRPr lang="ru-RU" sz="9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Население, чел</a:t>
                      </a:r>
                      <a:endParaRPr lang="ru-RU" sz="9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Детей, чел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9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9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9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216417777"/>
                  </a:ext>
                </a:extLst>
              </a:tr>
              <a:tr h="209542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900" b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с. </a:t>
                      </a:r>
                      <a:r>
                        <a:rPr lang="ru-RU" sz="900" b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Васисс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85</a:t>
                      </a:r>
                      <a:endParaRPr lang="ru-RU" sz="9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149</a:t>
                      </a:r>
                      <a:endParaRPr lang="ru-RU" sz="9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31</a:t>
                      </a:r>
                      <a:endParaRPr lang="ru-RU" sz="9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124</a:t>
                      </a:r>
                      <a:endParaRPr lang="ru-RU" sz="9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900" b="0" baseline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6/6</a:t>
                      </a:r>
                      <a:endParaRPr lang="ru-RU" sz="900" b="0" baseline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900" b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13</a:t>
                      </a:r>
                      <a:endParaRPr lang="ru-RU" sz="9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2704,12</a:t>
                      </a:r>
                      <a:endParaRPr lang="ru-RU" sz="9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9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9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9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254964512"/>
                  </a:ext>
                </a:extLst>
              </a:tr>
              <a:tr h="151222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 населенный пункт</a:t>
                      </a: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85</a:t>
                      </a:r>
                      <a:endParaRPr lang="ru-RU" sz="9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149</a:t>
                      </a:r>
                      <a:endParaRPr lang="ru-RU" sz="9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31</a:t>
                      </a:r>
                      <a:endParaRPr lang="ru-RU" sz="9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124</a:t>
                      </a:r>
                      <a:endParaRPr lang="ru-RU" sz="9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900" b="0" baseline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6/6</a:t>
                      </a:r>
                      <a:endParaRPr lang="ru-RU" sz="900" b="0" baseline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900" b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13</a:t>
                      </a:r>
                      <a:endParaRPr lang="ru-RU" sz="9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2704,12</a:t>
                      </a:r>
                      <a:endParaRPr lang="ru-RU" sz="9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9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9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9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658488328"/>
                  </a:ext>
                </a:extLst>
              </a:tr>
            </a:tbl>
          </a:graphicData>
        </a:graphic>
      </p:graphicFrame>
      <p:grpSp>
        <p:nvGrpSpPr>
          <p:cNvPr id="48" name="Группа 47"/>
          <p:cNvGrpSpPr/>
          <p:nvPr/>
        </p:nvGrpSpPr>
        <p:grpSpPr>
          <a:xfrm>
            <a:off x="11461411" y="76626"/>
            <a:ext cx="625999" cy="526433"/>
            <a:chOff x="9625856" y="4064"/>
            <a:chExt cx="625999" cy="526433"/>
          </a:xfrm>
        </p:grpSpPr>
        <p:sp>
          <p:nvSpPr>
            <p:cNvPr id="49" name="Oval 44"/>
            <p:cNvSpPr>
              <a:spLocks noChangeArrowheads="1"/>
            </p:cNvSpPr>
            <p:nvPr/>
          </p:nvSpPr>
          <p:spPr bwMode="auto">
            <a:xfrm>
              <a:off x="9625856" y="4064"/>
              <a:ext cx="625999" cy="526433"/>
            </a:xfrm>
            <a:prstGeom prst="ellipse">
              <a:avLst/>
            </a:prstGeom>
            <a:solidFill>
              <a:srgbClr val="C0C165"/>
            </a:solidFill>
            <a:ln w="9525">
              <a:noFill/>
              <a:round/>
              <a:headEnd/>
              <a:tailEnd/>
            </a:ln>
          </p:spPr>
          <p:txBody>
            <a:bodyPr lIns="101752" tIns="50877" rIns="101752" bIns="50877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en-US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0" name="Oval 45"/>
            <p:cNvSpPr>
              <a:spLocks noChangeArrowheads="1"/>
            </p:cNvSpPr>
            <p:nvPr/>
          </p:nvSpPr>
          <p:spPr bwMode="auto">
            <a:xfrm>
              <a:off x="9640446" y="10526"/>
              <a:ext cx="600673" cy="505200"/>
            </a:xfrm>
            <a:prstGeom prst="ellipse">
              <a:avLst/>
            </a:prstGeom>
            <a:solidFill>
              <a:srgbClr val="003E8D"/>
            </a:solidFill>
            <a:ln w="9525">
              <a:noFill/>
              <a:round/>
              <a:headEnd/>
              <a:tailEnd/>
            </a:ln>
          </p:spPr>
          <p:txBody>
            <a:bodyPr lIns="101752" tIns="50877" rIns="101752" bIns="50877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en-US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1" name="Oval 46"/>
            <p:cNvSpPr>
              <a:spLocks noChangeArrowheads="1"/>
            </p:cNvSpPr>
            <p:nvPr/>
          </p:nvSpPr>
          <p:spPr bwMode="auto">
            <a:xfrm>
              <a:off x="9715875" y="76994"/>
              <a:ext cx="454772" cy="383343"/>
            </a:xfrm>
            <a:prstGeom prst="ellipse">
              <a:avLst/>
            </a:prstGeom>
            <a:solidFill>
              <a:srgbClr val="C0C165"/>
            </a:solidFill>
            <a:ln w="9525">
              <a:noFill/>
              <a:round/>
              <a:headEnd/>
              <a:tailEnd/>
            </a:ln>
          </p:spPr>
          <p:txBody>
            <a:bodyPr lIns="101752" tIns="50877" rIns="101752" bIns="50877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en-US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7" name="Oval 47"/>
            <p:cNvSpPr>
              <a:spLocks noChangeArrowheads="1"/>
            </p:cNvSpPr>
            <p:nvPr/>
          </p:nvSpPr>
          <p:spPr bwMode="auto">
            <a:xfrm>
              <a:off x="9727987" y="87610"/>
              <a:ext cx="437704" cy="368803"/>
            </a:xfrm>
            <a:prstGeom prst="ellipse">
              <a:avLst/>
            </a:prstGeom>
            <a:solidFill>
              <a:srgbClr val="003E8D"/>
            </a:solidFill>
            <a:ln w="9525">
              <a:noFill/>
              <a:round/>
              <a:headEnd/>
              <a:tailEnd/>
            </a:ln>
          </p:spPr>
          <p:txBody>
            <a:bodyPr lIns="101752" tIns="50877" rIns="101752" bIns="50877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en-US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8" name="Freeform 48"/>
            <p:cNvSpPr>
              <a:spLocks noEditPoints="1"/>
            </p:cNvSpPr>
            <p:nvPr/>
          </p:nvSpPr>
          <p:spPr bwMode="auto">
            <a:xfrm>
              <a:off x="9765151" y="25297"/>
              <a:ext cx="362001" cy="84931"/>
            </a:xfrm>
            <a:custGeom>
              <a:avLst/>
              <a:gdLst>
                <a:gd name="T0" fmla="*/ 2147483647 w 115"/>
                <a:gd name="T1" fmla="*/ 2147483647 h 32"/>
                <a:gd name="T2" fmla="*/ 2147483647 w 115"/>
                <a:gd name="T3" fmla="*/ 2147483647 h 32"/>
                <a:gd name="T4" fmla="*/ 2147483647 w 115"/>
                <a:gd name="T5" fmla="*/ 2147483647 h 32"/>
                <a:gd name="T6" fmla="*/ 2147483647 w 115"/>
                <a:gd name="T7" fmla="*/ 2147483647 h 32"/>
                <a:gd name="T8" fmla="*/ 2147483647 w 115"/>
                <a:gd name="T9" fmla="*/ 2147483647 h 32"/>
                <a:gd name="T10" fmla="*/ 2147483647 w 115"/>
                <a:gd name="T11" fmla="*/ 2147483647 h 32"/>
                <a:gd name="T12" fmla="*/ 2147483647 w 115"/>
                <a:gd name="T13" fmla="*/ 2147483647 h 32"/>
                <a:gd name="T14" fmla="*/ 2147483647 w 115"/>
                <a:gd name="T15" fmla="*/ 2147483647 h 32"/>
                <a:gd name="T16" fmla="*/ 2147483647 w 115"/>
                <a:gd name="T17" fmla="*/ 2147483647 h 32"/>
                <a:gd name="T18" fmla="*/ 2147483647 w 115"/>
                <a:gd name="T19" fmla="*/ 2147483647 h 32"/>
                <a:gd name="T20" fmla="*/ 2147483647 w 115"/>
                <a:gd name="T21" fmla="*/ 2147483647 h 32"/>
                <a:gd name="T22" fmla="*/ 2147483647 w 115"/>
                <a:gd name="T23" fmla="*/ 2147483647 h 32"/>
                <a:gd name="T24" fmla="*/ 2147483647 w 115"/>
                <a:gd name="T25" fmla="*/ 2147483647 h 32"/>
                <a:gd name="T26" fmla="*/ 2147483647 w 115"/>
                <a:gd name="T27" fmla="*/ 2147483647 h 32"/>
                <a:gd name="T28" fmla="*/ 2147483647 w 115"/>
                <a:gd name="T29" fmla="*/ 2147483647 h 32"/>
                <a:gd name="T30" fmla="*/ 2147483647 w 115"/>
                <a:gd name="T31" fmla="*/ 2147483647 h 32"/>
                <a:gd name="T32" fmla="*/ 2147483647 w 115"/>
                <a:gd name="T33" fmla="*/ 2147483647 h 32"/>
                <a:gd name="T34" fmla="*/ 2147483647 w 115"/>
                <a:gd name="T35" fmla="*/ 2147483647 h 32"/>
                <a:gd name="T36" fmla="*/ 2147483647 w 115"/>
                <a:gd name="T37" fmla="*/ 2147483647 h 32"/>
                <a:gd name="T38" fmla="*/ 2147483647 w 115"/>
                <a:gd name="T39" fmla="*/ 2147483647 h 32"/>
                <a:gd name="T40" fmla="*/ 2147483647 w 115"/>
                <a:gd name="T41" fmla="*/ 2147483647 h 32"/>
                <a:gd name="T42" fmla="*/ 2147483647 w 115"/>
                <a:gd name="T43" fmla="*/ 0 h 32"/>
                <a:gd name="T44" fmla="*/ 2147483647 w 115"/>
                <a:gd name="T45" fmla="*/ 2147483647 h 32"/>
                <a:gd name="T46" fmla="*/ 2147483647 w 115"/>
                <a:gd name="T47" fmla="*/ 2147483647 h 32"/>
                <a:gd name="T48" fmla="*/ 2147483647 w 115"/>
                <a:gd name="T49" fmla="*/ 2147483647 h 32"/>
                <a:gd name="T50" fmla="*/ 2147483647 w 115"/>
                <a:gd name="T51" fmla="*/ 0 h 32"/>
                <a:gd name="T52" fmla="*/ 2147483647 w 115"/>
                <a:gd name="T53" fmla="*/ 2147483647 h 32"/>
                <a:gd name="T54" fmla="*/ 2147483647 w 115"/>
                <a:gd name="T55" fmla="*/ 2147483647 h 32"/>
                <a:gd name="T56" fmla="*/ 2147483647 w 115"/>
                <a:gd name="T57" fmla="*/ 2147483647 h 32"/>
                <a:gd name="T58" fmla="*/ 2147483647 w 115"/>
                <a:gd name="T59" fmla="*/ 2147483647 h 32"/>
                <a:gd name="T60" fmla="*/ 2147483647 w 115"/>
                <a:gd name="T61" fmla="*/ 2147483647 h 32"/>
                <a:gd name="T62" fmla="*/ 2147483647 w 115"/>
                <a:gd name="T63" fmla="*/ 2147483647 h 32"/>
                <a:gd name="T64" fmla="*/ 2147483647 w 115"/>
                <a:gd name="T65" fmla="*/ 2147483647 h 32"/>
                <a:gd name="T66" fmla="*/ 2147483647 w 115"/>
                <a:gd name="T67" fmla="*/ 2147483647 h 32"/>
                <a:gd name="T68" fmla="*/ 2147483647 w 115"/>
                <a:gd name="T69" fmla="*/ 2147483647 h 32"/>
                <a:gd name="T70" fmla="*/ 2147483647 w 115"/>
                <a:gd name="T71" fmla="*/ 2147483647 h 32"/>
                <a:gd name="T72" fmla="*/ 2147483647 w 115"/>
                <a:gd name="T73" fmla="*/ 2147483647 h 32"/>
                <a:gd name="T74" fmla="*/ 2147483647 w 115"/>
                <a:gd name="T75" fmla="*/ 2147483647 h 32"/>
                <a:gd name="T76" fmla="*/ 2147483647 w 115"/>
                <a:gd name="T77" fmla="*/ 2147483647 h 32"/>
                <a:gd name="T78" fmla="*/ 2147483647 w 115"/>
                <a:gd name="T79" fmla="*/ 2147483647 h 32"/>
                <a:gd name="T80" fmla="*/ 2147483647 w 115"/>
                <a:gd name="T81" fmla="*/ 2147483647 h 32"/>
                <a:gd name="T82" fmla="*/ 2147483647 w 115"/>
                <a:gd name="T83" fmla="*/ 2147483647 h 32"/>
                <a:gd name="T84" fmla="*/ 2147483647 w 115"/>
                <a:gd name="T85" fmla="*/ 2147483647 h 32"/>
                <a:gd name="T86" fmla="*/ 2147483647 w 115"/>
                <a:gd name="T87" fmla="*/ 2147483647 h 32"/>
                <a:gd name="T88" fmla="*/ 2147483647 w 115"/>
                <a:gd name="T89" fmla="*/ 2147483647 h 32"/>
                <a:gd name="T90" fmla="*/ 2147483647 w 115"/>
                <a:gd name="T91" fmla="*/ 2147483647 h 32"/>
                <a:gd name="T92" fmla="*/ 2147483647 w 115"/>
                <a:gd name="T93" fmla="*/ 2147483647 h 32"/>
                <a:gd name="T94" fmla="*/ 2147483647 w 115"/>
                <a:gd name="T95" fmla="*/ 2147483647 h 32"/>
                <a:gd name="T96" fmla="*/ 2147483647 w 115"/>
                <a:gd name="T97" fmla="*/ 2147483647 h 32"/>
                <a:gd name="T98" fmla="*/ 2147483647 w 115"/>
                <a:gd name="T99" fmla="*/ 2147483647 h 32"/>
                <a:gd name="T100" fmla="*/ 2147483647 w 115"/>
                <a:gd name="T101" fmla="*/ 2147483647 h 32"/>
                <a:gd name="T102" fmla="*/ 2147483647 w 115"/>
                <a:gd name="T103" fmla="*/ 2147483647 h 32"/>
                <a:gd name="T104" fmla="*/ 2147483647 w 115"/>
                <a:gd name="T105" fmla="*/ 2147483647 h 32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115"/>
                <a:gd name="T160" fmla="*/ 0 h 32"/>
                <a:gd name="T161" fmla="*/ 115 w 115"/>
                <a:gd name="T162" fmla="*/ 32 h 32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115" h="32">
                  <a:moveTo>
                    <a:pt x="6" y="29"/>
                  </a:moveTo>
                  <a:lnTo>
                    <a:pt x="7" y="29"/>
                  </a:lnTo>
                  <a:cubicBezTo>
                    <a:pt x="7" y="29"/>
                    <a:pt x="7" y="29"/>
                    <a:pt x="8" y="28"/>
                  </a:cubicBezTo>
                  <a:cubicBezTo>
                    <a:pt x="8" y="28"/>
                    <a:pt x="8" y="28"/>
                    <a:pt x="7" y="28"/>
                  </a:cubicBezTo>
                  <a:lnTo>
                    <a:pt x="4" y="22"/>
                  </a:lnTo>
                  <a:cubicBezTo>
                    <a:pt x="4" y="22"/>
                    <a:pt x="3" y="22"/>
                    <a:pt x="3" y="22"/>
                  </a:cubicBezTo>
                  <a:cubicBezTo>
                    <a:pt x="3" y="22"/>
                    <a:pt x="3" y="22"/>
                    <a:pt x="2" y="22"/>
                  </a:cubicBezTo>
                  <a:lnTo>
                    <a:pt x="0" y="20"/>
                  </a:lnTo>
                  <a:lnTo>
                    <a:pt x="8" y="15"/>
                  </a:lnTo>
                  <a:lnTo>
                    <a:pt x="9" y="18"/>
                  </a:lnTo>
                  <a:cubicBezTo>
                    <a:pt x="9" y="18"/>
                    <a:pt x="8" y="18"/>
                    <a:pt x="8" y="18"/>
                  </a:cubicBezTo>
                  <a:cubicBezTo>
                    <a:pt x="8" y="18"/>
                    <a:pt x="8" y="19"/>
                    <a:pt x="8" y="19"/>
                  </a:cubicBezTo>
                  <a:cubicBezTo>
                    <a:pt x="8" y="19"/>
                    <a:pt x="8" y="19"/>
                    <a:pt x="8" y="19"/>
                  </a:cubicBezTo>
                  <a:cubicBezTo>
                    <a:pt x="8" y="19"/>
                    <a:pt x="8" y="19"/>
                    <a:pt x="9" y="19"/>
                  </a:cubicBezTo>
                  <a:cubicBezTo>
                    <a:pt x="9" y="19"/>
                    <a:pt x="9" y="19"/>
                    <a:pt x="9" y="19"/>
                  </a:cubicBezTo>
                  <a:cubicBezTo>
                    <a:pt x="9" y="19"/>
                    <a:pt x="9" y="19"/>
                    <a:pt x="9" y="19"/>
                  </a:cubicBezTo>
                  <a:lnTo>
                    <a:pt x="9" y="20"/>
                  </a:lnTo>
                  <a:lnTo>
                    <a:pt x="13" y="18"/>
                  </a:lnTo>
                  <a:lnTo>
                    <a:pt x="12" y="17"/>
                  </a:lnTo>
                  <a:cubicBezTo>
                    <a:pt x="12" y="17"/>
                    <a:pt x="12" y="16"/>
                    <a:pt x="12" y="16"/>
                  </a:cubicBezTo>
                  <a:cubicBezTo>
                    <a:pt x="11" y="16"/>
                    <a:pt x="11" y="16"/>
                    <a:pt x="11" y="17"/>
                  </a:cubicBezTo>
                  <a:lnTo>
                    <a:pt x="9" y="14"/>
                  </a:lnTo>
                  <a:lnTo>
                    <a:pt x="16" y="10"/>
                  </a:lnTo>
                  <a:lnTo>
                    <a:pt x="18" y="12"/>
                  </a:lnTo>
                  <a:lnTo>
                    <a:pt x="17" y="13"/>
                  </a:lnTo>
                  <a:cubicBezTo>
                    <a:pt x="17" y="13"/>
                    <a:pt x="17" y="13"/>
                    <a:pt x="17" y="13"/>
                  </a:cubicBezTo>
                  <a:cubicBezTo>
                    <a:pt x="17" y="13"/>
                    <a:pt x="17" y="14"/>
                    <a:pt x="17" y="14"/>
                  </a:cubicBezTo>
                  <a:lnTo>
                    <a:pt x="20" y="20"/>
                  </a:lnTo>
                  <a:lnTo>
                    <a:pt x="21" y="20"/>
                  </a:lnTo>
                  <a:cubicBezTo>
                    <a:pt x="21" y="20"/>
                    <a:pt x="21" y="20"/>
                    <a:pt x="21" y="20"/>
                  </a:cubicBezTo>
                  <a:cubicBezTo>
                    <a:pt x="21" y="20"/>
                    <a:pt x="21" y="20"/>
                    <a:pt x="22" y="20"/>
                  </a:cubicBezTo>
                  <a:lnTo>
                    <a:pt x="22" y="19"/>
                  </a:lnTo>
                  <a:lnTo>
                    <a:pt x="24" y="22"/>
                  </a:lnTo>
                  <a:lnTo>
                    <a:pt x="17" y="26"/>
                  </a:lnTo>
                  <a:lnTo>
                    <a:pt x="15" y="24"/>
                  </a:lnTo>
                  <a:cubicBezTo>
                    <a:pt x="16" y="24"/>
                    <a:pt x="16" y="23"/>
                    <a:pt x="16" y="23"/>
                  </a:cubicBezTo>
                  <a:cubicBezTo>
                    <a:pt x="16" y="23"/>
                    <a:pt x="16" y="23"/>
                    <a:pt x="16" y="23"/>
                  </a:cubicBezTo>
                  <a:lnTo>
                    <a:pt x="14" y="21"/>
                  </a:lnTo>
                  <a:lnTo>
                    <a:pt x="11" y="23"/>
                  </a:lnTo>
                  <a:lnTo>
                    <a:pt x="12" y="25"/>
                  </a:lnTo>
                  <a:cubicBezTo>
                    <a:pt x="12" y="25"/>
                    <a:pt x="12" y="25"/>
                    <a:pt x="13" y="25"/>
                  </a:cubicBezTo>
                  <a:cubicBezTo>
                    <a:pt x="13" y="25"/>
                    <a:pt x="13" y="25"/>
                    <a:pt x="13" y="25"/>
                  </a:cubicBezTo>
                  <a:lnTo>
                    <a:pt x="14" y="25"/>
                  </a:lnTo>
                  <a:lnTo>
                    <a:pt x="15" y="27"/>
                  </a:lnTo>
                  <a:lnTo>
                    <a:pt x="8" y="32"/>
                  </a:lnTo>
                  <a:lnTo>
                    <a:pt x="6" y="29"/>
                  </a:lnTo>
                  <a:close/>
                  <a:moveTo>
                    <a:pt x="33" y="3"/>
                  </a:moveTo>
                  <a:lnTo>
                    <a:pt x="34" y="6"/>
                  </a:lnTo>
                  <a:lnTo>
                    <a:pt x="33" y="6"/>
                  </a:lnTo>
                  <a:cubicBezTo>
                    <a:pt x="33" y="6"/>
                    <a:pt x="33" y="6"/>
                    <a:pt x="33" y="6"/>
                  </a:cubicBezTo>
                  <a:cubicBezTo>
                    <a:pt x="33" y="7"/>
                    <a:pt x="33" y="7"/>
                    <a:pt x="33" y="7"/>
                  </a:cubicBezTo>
                  <a:lnTo>
                    <a:pt x="35" y="14"/>
                  </a:lnTo>
                  <a:lnTo>
                    <a:pt x="38" y="13"/>
                  </a:lnTo>
                  <a:lnTo>
                    <a:pt x="37" y="6"/>
                  </a:lnTo>
                  <a:cubicBezTo>
                    <a:pt x="37" y="6"/>
                    <a:pt x="36" y="6"/>
                    <a:pt x="36" y="6"/>
                  </a:cubicBezTo>
                  <a:cubicBezTo>
                    <a:pt x="36" y="5"/>
                    <a:pt x="36" y="5"/>
                    <a:pt x="36" y="6"/>
                  </a:cubicBezTo>
                  <a:lnTo>
                    <a:pt x="35" y="6"/>
                  </a:lnTo>
                  <a:lnTo>
                    <a:pt x="35" y="3"/>
                  </a:lnTo>
                  <a:lnTo>
                    <a:pt x="43" y="1"/>
                  </a:lnTo>
                  <a:lnTo>
                    <a:pt x="44" y="3"/>
                  </a:lnTo>
                  <a:lnTo>
                    <a:pt x="43" y="4"/>
                  </a:lnTo>
                  <a:cubicBezTo>
                    <a:pt x="42" y="4"/>
                    <a:pt x="42" y="4"/>
                    <a:pt x="42" y="4"/>
                  </a:cubicBezTo>
                  <a:cubicBezTo>
                    <a:pt x="42" y="4"/>
                    <a:pt x="42" y="4"/>
                    <a:pt x="42" y="4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2" y="5"/>
                    <a:pt x="42" y="5"/>
                    <a:pt x="42" y="5"/>
                  </a:cubicBezTo>
                  <a:lnTo>
                    <a:pt x="44" y="10"/>
                  </a:lnTo>
                  <a:cubicBezTo>
                    <a:pt x="44" y="10"/>
                    <a:pt x="44" y="10"/>
                    <a:pt x="44" y="10"/>
                  </a:cubicBezTo>
                  <a:cubicBezTo>
                    <a:pt x="44" y="10"/>
                    <a:pt x="44" y="11"/>
                    <a:pt x="44" y="11"/>
                  </a:cubicBezTo>
                  <a:cubicBezTo>
                    <a:pt x="44" y="11"/>
                    <a:pt x="44" y="11"/>
                    <a:pt x="44" y="11"/>
                  </a:cubicBezTo>
                  <a:cubicBezTo>
                    <a:pt x="44" y="11"/>
                    <a:pt x="44" y="11"/>
                    <a:pt x="44" y="11"/>
                  </a:cubicBezTo>
                  <a:cubicBezTo>
                    <a:pt x="44" y="11"/>
                    <a:pt x="44" y="11"/>
                    <a:pt x="44" y="11"/>
                  </a:cubicBezTo>
                  <a:cubicBezTo>
                    <a:pt x="44" y="11"/>
                    <a:pt x="44" y="11"/>
                    <a:pt x="44" y="11"/>
                  </a:cubicBezTo>
                  <a:cubicBezTo>
                    <a:pt x="44" y="11"/>
                    <a:pt x="44" y="11"/>
                    <a:pt x="44" y="11"/>
                  </a:cubicBezTo>
                  <a:cubicBezTo>
                    <a:pt x="44" y="11"/>
                    <a:pt x="44" y="11"/>
                    <a:pt x="44" y="11"/>
                  </a:cubicBezTo>
                  <a:cubicBezTo>
                    <a:pt x="44" y="11"/>
                    <a:pt x="44" y="11"/>
                    <a:pt x="44" y="11"/>
                  </a:cubicBezTo>
                  <a:cubicBezTo>
                    <a:pt x="44" y="11"/>
                    <a:pt x="44" y="11"/>
                    <a:pt x="45" y="11"/>
                  </a:cubicBezTo>
                  <a:lnTo>
                    <a:pt x="46" y="11"/>
                  </a:lnTo>
                  <a:lnTo>
                    <a:pt x="48" y="17"/>
                  </a:lnTo>
                  <a:lnTo>
                    <a:pt x="45" y="18"/>
                  </a:lnTo>
                  <a:lnTo>
                    <a:pt x="44" y="17"/>
                  </a:lnTo>
                  <a:cubicBezTo>
                    <a:pt x="44" y="16"/>
                    <a:pt x="44" y="16"/>
                    <a:pt x="44" y="16"/>
                  </a:cubicBezTo>
                  <a:cubicBezTo>
                    <a:pt x="44" y="16"/>
                    <a:pt x="44" y="16"/>
                    <a:pt x="44" y="16"/>
                  </a:cubicBezTo>
                  <a:cubicBezTo>
                    <a:pt x="44" y="16"/>
                    <a:pt x="44" y="15"/>
                    <a:pt x="44" y="15"/>
                  </a:cubicBezTo>
                  <a:cubicBezTo>
                    <a:pt x="43" y="15"/>
                    <a:pt x="43" y="15"/>
                    <a:pt x="42" y="15"/>
                  </a:cubicBezTo>
                  <a:lnTo>
                    <a:pt x="28" y="19"/>
                  </a:lnTo>
                  <a:lnTo>
                    <a:pt x="27" y="16"/>
                  </a:lnTo>
                  <a:lnTo>
                    <a:pt x="28" y="16"/>
                  </a:lnTo>
                  <a:cubicBezTo>
                    <a:pt x="29" y="16"/>
                    <a:pt x="29" y="16"/>
                    <a:pt x="29" y="16"/>
                  </a:cubicBezTo>
                  <a:cubicBezTo>
                    <a:pt x="29" y="16"/>
                    <a:pt x="29" y="16"/>
                    <a:pt x="29" y="15"/>
                  </a:cubicBezTo>
                  <a:lnTo>
                    <a:pt x="27" y="9"/>
                  </a:lnTo>
                  <a:cubicBezTo>
                    <a:pt x="27" y="8"/>
                    <a:pt x="27" y="8"/>
                    <a:pt x="27" y="8"/>
                  </a:cubicBezTo>
                  <a:cubicBezTo>
                    <a:pt x="27" y="8"/>
                    <a:pt x="26" y="8"/>
                    <a:pt x="26" y="8"/>
                  </a:cubicBezTo>
                  <a:lnTo>
                    <a:pt x="25" y="8"/>
                  </a:lnTo>
                  <a:lnTo>
                    <a:pt x="25" y="6"/>
                  </a:lnTo>
                  <a:lnTo>
                    <a:pt x="33" y="3"/>
                  </a:lnTo>
                  <a:close/>
                  <a:moveTo>
                    <a:pt x="61" y="0"/>
                  </a:moveTo>
                  <a:lnTo>
                    <a:pt x="61" y="3"/>
                  </a:lnTo>
                  <a:cubicBezTo>
                    <a:pt x="61" y="3"/>
                    <a:pt x="60" y="3"/>
                    <a:pt x="60" y="3"/>
                  </a:cubicBezTo>
                  <a:cubicBezTo>
                    <a:pt x="60" y="3"/>
                    <a:pt x="60" y="3"/>
                    <a:pt x="60" y="3"/>
                  </a:cubicBezTo>
                  <a:cubicBezTo>
                    <a:pt x="60" y="3"/>
                    <a:pt x="60" y="3"/>
                    <a:pt x="60" y="3"/>
                  </a:cubicBezTo>
                  <a:cubicBezTo>
                    <a:pt x="60" y="3"/>
                    <a:pt x="60" y="3"/>
                    <a:pt x="60" y="3"/>
                  </a:cubicBezTo>
                  <a:cubicBezTo>
                    <a:pt x="60" y="3"/>
                    <a:pt x="60" y="3"/>
                    <a:pt x="60" y="3"/>
                  </a:cubicBezTo>
                  <a:cubicBezTo>
                    <a:pt x="60" y="3"/>
                    <a:pt x="60" y="3"/>
                    <a:pt x="60" y="3"/>
                  </a:cubicBezTo>
                  <a:cubicBezTo>
                    <a:pt x="60" y="3"/>
                    <a:pt x="60" y="3"/>
                    <a:pt x="60" y="3"/>
                  </a:cubicBezTo>
                  <a:cubicBezTo>
                    <a:pt x="60" y="3"/>
                    <a:pt x="60" y="3"/>
                    <a:pt x="60" y="4"/>
                  </a:cubicBezTo>
                  <a:lnTo>
                    <a:pt x="62" y="6"/>
                  </a:lnTo>
                  <a:lnTo>
                    <a:pt x="63" y="4"/>
                  </a:lnTo>
                  <a:cubicBezTo>
                    <a:pt x="64" y="3"/>
                    <a:pt x="64" y="3"/>
                    <a:pt x="64" y="3"/>
                  </a:cubicBezTo>
                  <a:cubicBezTo>
                    <a:pt x="64" y="3"/>
                    <a:pt x="64" y="3"/>
                    <a:pt x="64" y="3"/>
                  </a:cubicBezTo>
                  <a:cubicBezTo>
                    <a:pt x="64" y="3"/>
                    <a:pt x="64" y="3"/>
                    <a:pt x="63" y="3"/>
                  </a:cubicBezTo>
                  <a:cubicBezTo>
                    <a:pt x="63" y="3"/>
                    <a:pt x="63" y="3"/>
                    <a:pt x="63" y="3"/>
                  </a:cubicBezTo>
                  <a:lnTo>
                    <a:pt x="63" y="0"/>
                  </a:lnTo>
                  <a:lnTo>
                    <a:pt x="70" y="0"/>
                  </a:lnTo>
                  <a:lnTo>
                    <a:pt x="70" y="3"/>
                  </a:lnTo>
                  <a:lnTo>
                    <a:pt x="69" y="3"/>
                  </a:lnTo>
                  <a:cubicBezTo>
                    <a:pt x="69" y="3"/>
                    <a:pt x="68" y="3"/>
                    <a:pt x="68" y="3"/>
                  </a:cubicBezTo>
                  <a:cubicBezTo>
                    <a:pt x="68" y="3"/>
                    <a:pt x="68" y="4"/>
                    <a:pt x="67" y="4"/>
                  </a:cubicBezTo>
                  <a:cubicBezTo>
                    <a:pt x="67" y="4"/>
                    <a:pt x="67" y="4"/>
                    <a:pt x="67" y="4"/>
                  </a:cubicBezTo>
                  <a:cubicBezTo>
                    <a:pt x="67" y="4"/>
                    <a:pt x="67" y="4"/>
                    <a:pt x="67" y="4"/>
                  </a:cubicBezTo>
                  <a:lnTo>
                    <a:pt x="65" y="8"/>
                  </a:lnTo>
                  <a:cubicBezTo>
                    <a:pt x="65" y="9"/>
                    <a:pt x="64" y="11"/>
                    <a:pt x="64" y="11"/>
                  </a:cubicBezTo>
                  <a:cubicBezTo>
                    <a:pt x="63" y="12"/>
                    <a:pt x="62" y="13"/>
                    <a:pt x="62" y="13"/>
                  </a:cubicBezTo>
                  <a:cubicBezTo>
                    <a:pt x="61" y="14"/>
                    <a:pt x="61" y="14"/>
                    <a:pt x="60" y="14"/>
                  </a:cubicBezTo>
                  <a:cubicBezTo>
                    <a:pt x="59" y="14"/>
                    <a:pt x="58" y="14"/>
                    <a:pt x="58" y="14"/>
                  </a:cubicBezTo>
                  <a:cubicBezTo>
                    <a:pt x="57" y="14"/>
                    <a:pt x="57" y="14"/>
                    <a:pt x="56" y="14"/>
                  </a:cubicBezTo>
                  <a:cubicBezTo>
                    <a:pt x="56" y="14"/>
                    <a:pt x="55" y="14"/>
                    <a:pt x="54" y="14"/>
                  </a:cubicBezTo>
                  <a:lnTo>
                    <a:pt x="54" y="10"/>
                  </a:lnTo>
                  <a:cubicBezTo>
                    <a:pt x="55" y="10"/>
                    <a:pt x="55" y="10"/>
                    <a:pt x="56" y="10"/>
                  </a:cubicBezTo>
                  <a:cubicBezTo>
                    <a:pt x="56" y="10"/>
                    <a:pt x="57" y="10"/>
                    <a:pt x="57" y="10"/>
                  </a:cubicBezTo>
                  <a:cubicBezTo>
                    <a:pt x="57" y="10"/>
                    <a:pt x="57" y="10"/>
                    <a:pt x="58" y="10"/>
                  </a:cubicBezTo>
                  <a:cubicBezTo>
                    <a:pt x="58" y="10"/>
                    <a:pt x="58" y="10"/>
                    <a:pt x="58" y="10"/>
                  </a:cubicBezTo>
                  <a:lnTo>
                    <a:pt x="54" y="4"/>
                  </a:lnTo>
                  <a:cubicBezTo>
                    <a:pt x="54" y="4"/>
                    <a:pt x="54" y="3"/>
                    <a:pt x="54" y="3"/>
                  </a:cubicBezTo>
                  <a:cubicBezTo>
                    <a:pt x="53" y="3"/>
                    <a:pt x="53" y="3"/>
                    <a:pt x="53" y="3"/>
                  </a:cubicBezTo>
                  <a:cubicBezTo>
                    <a:pt x="53" y="3"/>
                    <a:pt x="53" y="3"/>
                    <a:pt x="53" y="2"/>
                  </a:cubicBezTo>
                  <a:cubicBezTo>
                    <a:pt x="52" y="2"/>
                    <a:pt x="52" y="2"/>
                    <a:pt x="52" y="2"/>
                  </a:cubicBezTo>
                  <a:lnTo>
                    <a:pt x="51" y="2"/>
                  </a:lnTo>
                  <a:lnTo>
                    <a:pt x="52" y="0"/>
                  </a:lnTo>
                  <a:lnTo>
                    <a:pt x="61" y="0"/>
                  </a:lnTo>
                  <a:close/>
                  <a:moveTo>
                    <a:pt x="86" y="7"/>
                  </a:moveTo>
                  <a:lnTo>
                    <a:pt x="85" y="7"/>
                  </a:lnTo>
                  <a:cubicBezTo>
                    <a:pt x="85" y="7"/>
                    <a:pt x="85" y="7"/>
                    <a:pt x="84" y="7"/>
                  </a:cubicBezTo>
                  <a:cubicBezTo>
                    <a:pt x="84" y="7"/>
                    <a:pt x="84" y="7"/>
                    <a:pt x="84" y="7"/>
                  </a:cubicBezTo>
                  <a:lnTo>
                    <a:pt x="84" y="9"/>
                  </a:lnTo>
                  <a:cubicBezTo>
                    <a:pt x="84" y="9"/>
                    <a:pt x="84" y="9"/>
                    <a:pt x="84" y="9"/>
                  </a:cubicBezTo>
                  <a:cubicBezTo>
                    <a:pt x="84" y="9"/>
                    <a:pt x="84" y="9"/>
                    <a:pt x="84" y="9"/>
                  </a:cubicBezTo>
                  <a:cubicBezTo>
                    <a:pt x="84" y="9"/>
                    <a:pt x="85" y="9"/>
                    <a:pt x="85" y="9"/>
                  </a:cubicBezTo>
                  <a:cubicBezTo>
                    <a:pt x="85" y="9"/>
                    <a:pt x="85" y="9"/>
                    <a:pt x="85" y="8"/>
                  </a:cubicBezTo>
                  <a:cubicBezTo>
                    <a:pt x="86" y="8"/>
                    <a:pt x="86" y="8"/>
                    <a:pt x="86" y="8"/>
                  </a:cubicBezTo>
                  <a:cubicBezTo>
                    <a:pt x="86" y="8"/>
                    <a:pt x="86" y="8"/>
                    <a:pt x="86" y="7"/>
                  </a:cubicBezTo>
                  <a:cubicBezTo>
                    <a:pt x="87" y="7"/>
                    <a:pt x="87" y="7"/>
                    <a:pt x="87" y="7"/>
                  </a:cubicBezTo>
                  <a:cubicBezTo>
                    <a:pt x="87" y="7"/>
                    <a:pt x="87" y="7"/>
                    <a:pt x="87" y="6"/>
                  </a:cubicBezTo>
                  <a:cubicBezTo>
                    <a:pt x="88" y="6"/>
                    <a:pt x="88" y="6"/>
                    <a:pt x="89" y="5"/>
                  </a:cubicBezTo>
                  <a:cubicBezTo>
                    <a:pt x="90" y="5"/>
                    <a:pt x="91" y="5"/>
                    <a:pt x="92" y="6"/>
                  </a:cubicBezTo>
                  <a:cubicBezTo>
                    <a:pt x="92" y="6"/>
                    <a:pt x="92" y="6"/>
                    <a:pt x="93" y="6"/>
                  </a:cubicBezTo>
                  <a:cubicBezTo>
                    <a:pt x="93" y="6"/>
                    <a:pt x="93" y="6"/>
                    <a:pt x="93" y="6"/>
                  </a:cubicBezTo>
                  <a:cubicBezTo>
                    <a:pt x="94" y="6"/>
                    <a:pt x="94" y="6"/>
                    <a:pt x="94" y="6"/>
                  </a:cubicBezTo>
                  <a:cubicBezTo>
                    <a:pt x="94" y="6"/>
                    <a:pt x="94" y="7"/>
                    <a:pt x="94" y="7"/>
                  </a:cubicBezTo>
                  <a:lnTo>
                    <a:pt x="93" y="10"/>
                  </a:lnTo>
                  <a:cubicBezTo>
                    <a:pt x="93" y="10"/>
                    <a:pt x="93" y="10"/>
                    <a:pt x="93" y="10"/>
                  </a:cubicBezTo>
                  <a:cubicBezTo>
                    <a:pt x="93" y="10"/>
                    <a:pt x="93" y="10"/>
                    <a:pt x="93" y="10"/>
                  </a:cubicBezTo>
                  <a:cubicBezTo>
                    <a:pt x="93" y="10"/>
                    <a:pt x="92" y="10"/>
                    <a:pt x="92" y="10"/>
                  </a:cubicBezTo>
                  <a:cubicBezTo>
                    <a:pt x="92" y="10"/>
                    <a:pt x="91" y="10"/>
                    <a:pt x="91" y="10"/>
                  </a:cubicBezTo>
                  <a:cubicBezTo>
                    <a:pt x="91" y="10"/>
                    <a:pt x="91" y="10"/>
                    <a:pt x="91" y="10"/>
                  </a:cubicBezTo>
                  <a:cubicBezTo>
                    <a:pt x="91" y="10"/>
                    <a:pt x="91" y="10"/>
                    <a:pt x="91" y="10"/>
                  </a:cubicBezTo>
                  <a:cubicBezTo>
                    <a:pt x="91" y="10"/>
                    <a:pt x="91" y="10"/>
                    <a:pt x="91" y="10"/>
                  </a:cubicBezTo>
                  <a:cubicBezTo>
                    <a:pt x="91" y="10"/>
                    <a:pt x="91" y="10"/>
                    <a:pt x="91" y="11"/>
                  </a:cubicBezTo>
                  <a:cubicBezTo>
                    <a:pt x="90" y="11"/>
                    <a:pt x="90" y="11"/>
                    <a:pt x="89" y="11"/>
                  </a:cubicBezTo>
                  <a:cubicBezTo>
                    <a:pt x="89" y="11"/>
                    <a:pt x="88" y="11"/>
                    <a:pt x="87" y="11"/>
                  </a:cubicBezTo>
                  <a:cubicBezTo>
                    <a:pt x="87" y="11"/>
                    <a:pt x="87" y="11"/>
                    <a:pt x="87" y="11"/>
                  </a:cubicBezTo>
                  <a:cubicBezTo>
                    <a:pt x="87" y="11"/>
                    <a:pt x="87" y="11"/>
                    <a:pt x="87" y="11"/>
                  </a:cubicBezTo>
                  <a:cubicBezTo>
                    <a:pt x="88" y="12"/>
                    <a:pt x="89" y="12"/>
                    <a:pt x="89" y="13"/>
                  </a:cubicBezTo>
                  <a:cubicBezTo>
                    <a:pt x="90" y="13"/>
                    <a:pt x="90" y="14"/>
                    <a:pt x="90" y="15"/>
                  </a:cubicBezTo>
                  <a:cubicBezTo>
                    <a:pt x="90" y="15"/>
                    <a:pt x="90" y="15"/>
                    <a:pt x="90" y="15"/>
                  </a:cubicBezTo>
                  <a:cubicBezTo>
                    <a:pt x="90" y="15"/>
                    <a:pt x="90" y="15"/>
                    <a:pt x="90" y="15"/>
                  </a:cubicBezTo>
                  <a:cubicBezTo>
                    <a:pt x="90" y="15"/>
                    <a:pt x="90" y="15"/>
                    <a:pt x="90" y="16"/>
                  </a:cubicBezTo>
                  <a:cubicBezTo>
                    <a:pt x="90" y="16"/>
                    <a:pt x="90" y="16"/>
                    <a:pt x="91" y="16"/>
                  </a:cubicBezTo>
                  <a:cubicBezTo>
                    <a:pt x="91" y="16"/>
                    <a:pt x="91" y="16"/>
                    <a:pt x="91" y="16"/>
                  </a:cubicBezTo>
                  <a:cubicBezTo>
                    <a:pt x="91" y="16"/>
                    <a:pt x="91" y="16"/>
                    <a:pt x="91" y="16"/>
                  </a:cubicBezTo>
                  <a:cubicBezTo>
                    <a:pt x="91" y="16"/>
                    <a:pt x="91" y="16"/>
                    <a:pt x="91" y="16"/>
                  </a:cubicBezTo>
                  <a:cubicBezTo>
                    <a:pt x="91" y="16"/>
                    <a:pt x="91" y="16"/>
                    <a:pt x="91" y="16"/>
                  </a:cubicBezTo>
                  <a:cubicBezTo>
                    <a:pt x="91" y="16"/>
                    <a:pt x="91" y="16"/>
                    <a:pt x="91" y="16"/>
                  </a:cubicBezTo>
                  <a:cubicBezTo>
                    <a:pt x="91" y="16"/>
                    <a:pt x="91" y="16"/>
                    <a:pt x="92" y="16"/>
                  </a:cubicBezTo>
                  <a:lnTo>
                    <a:pt x="90" y="20"/>
                  </a:lnTo>
                  <a:cubicBezTo>
                    <a:pt x="90" y="20"/>
                    <a:pt x="90" y="20"/>
                    <a:pt x="90" y="20"/>
                  </a:cubicBezTo>
                  <a:cubicBezTo>
                    <a:pt x="89" y="20"/>
                    <a:pt x="89" y="20"/>
                    <a:pt x="89" y="20"/>
                  </a:cubicBezTo>
                  <a:cubicBezTo>
                    <a:pt x="89" y="20"/>
                    <a:pt x="89" y="20"/>
                    <a:pt x="88" y="20"/>
                  </a:cubicBezTo>
                  <a:cubicBezTo>
                    <a:pt x="88" y="20"/>
                    <a:pt x="88" y="20"/>
                    <a:pt x="88" y="20"/>
                  </a:cubicBezTo>
                  <a:cubicBezTo>
                    <a:pt x="87" y="19"/>
                    <a:pt x="86" y="19"/>
                    <a:pt x="85" y="18"/>
                  </a:cubicBezTo>
                  <a:cubicBezTo>
                    <a:pt x="85" y="18"/>
                    <a:pt x="84" y="17"/>
                    <a:pt x="84" y="15"/>
                  </a:cubicBezTo>
                  <a:cubicBezTo>
                    <a:pt x="84" y="15"/>
                    <a:pt x="84" y="15"/>
                    <a:pt x="84" y="15"/>
                  </a:cubicBezTo>
                  <a:cubicBezTo>
                    <a:pt x="84" y="14"/>
                    <a:pt x="84" y="14"/>
                    <a:pt x="84" y="14"/>
                  </a:cubicBezTo>
                  <a:cubicBezTo>
                    <a:pt x="84" y="14"/>
                    <a:pt x="84" y="14"/>
                    <a:pt x="84" y="13"/>
                  </a:cubicBezTo>
                  <a:cubicBezTo>
                    <a:pt x="84" y="13"/>
                    <a:pt x="84" y="13"/>
                    <a:pt x="84" y="13"/>
                  </a:cubicBezTo>
                  <a:cubicBezTo>
                    <a:pt x="84" y="13"/>
                    <a:pt x="84" y="12"/>
                    <a:pt x="84" y="12"/>
                  </a:cubicBezTo>
                  <a:cubicBezTo>
                    <a:pt x="83" y="12"/>
                    <a:pt x="83" y="12"/>
                    <a:pt x="83" y="12"/>
                  </a:cubicBezTo>
                  <a:lnTo>
                    <a:pt x="82" y="14"/>
                  </a:lnTo>
                  <a:cubicBezTo>
                    <a:pt x="82" y="14"/>
                    <a:pt x="82" y="14"/>
                    <a:pt x="82" y="14"/>
                  </a:cubicBezTo>
                  <a:cubicBezTo>
                    <a:pt x="82" y="14"/>
                    <a:pt x="82" y="15"/>
                    <a:pt x="83" y="15"/>
                  </a:cubicBezTo>
                  <a:lnTo>
                    <a:pt x="82" y="18"/>
                  </a:lnTo>
                  <a:lnTo>
                    <a:pt x="74" y="15"/>
                  </a:lnTo>
                  <a:lnTo>
                    <a:pt x="75" y="12"/>
                  </a:lnTo>
                  <a:cubicBezTo>
                    <a:pt x="76" y="12"/>
                    <a:pt x="76" y="12"/>
                    <a:pt x="76" y="12"/>
                  </a:cubicBezTo>
                  <a:cubicBezTo>
                    <a:pt x="76" y="12"/>
                    <a:pt x="76" y="12"/>
                    <a:pt x="77" y="12"/>
                  </a:cubicBezTo>
                  <a:lnTo>
                    <a:pt x="79" y="5"/>
                  </a:lnTo>
                  <a:cubicBezTo>
                    <a:pt x="79" y="5"/>
                    <a:pt x="79" y="5"/>
                    <a:pt x="79" y="5"/>
                  </a:cubicBezTo>
                  <a:cubicBezTo>
                    <a:pt x="79" y="5"/>
                    <a:pt x="78" y="4"/>
                    <a:pt x="78" y="4"/>
                  </a:cubicBezTo>
                  <a:lnTo>
                    <a:pt x="77" y="4"/>
                  </a:lnTo>
                  <a:lnTo>
                    <a:pt x="78" y="1"/>
                  </a:lnTo>
                  <a:lnTo>
                    <a:pt x="87" y="4"/>
                  </a:lnTo>
                  <a:lnTo>
                    <a:pt x="86" y="7"/>
                  </a:lnTo>
                  <a:close/>
                  <a:moveTo>
                    <a:pt x="112" y="28"/>
                  </a:moveTo>
                  <a:cubicBezTo>
                    <a:pt x="111" y="29"/>
                    <a:pt x="110" y="30"/>
                    <a:pt x="108" y="30"/>
                  </a:cubicBezTo>
                  <a:cubicBezTo>
                    <a:pt x="106" y="30"/>
                    <a:pt x="104" y="29"/>
                    <a:pt x="102" y="28"/>
                  </a:cubicBezTo>
                  <a:cubicBezTo>
                    <a:pt x="101" y="27"/>
                    <a:pt x="101" y="27"/>
                    <a:pt x="101" y="27"/>
                  </a:cubicBezTo>
                  <a:cubicBezTo>
                    <a:pt x="100" y="27"/>
                    <a:pt x="100" y="26"/>
                    <a:pt x="100" y="26"/>
                  </a:cubicBezTo>
                  <a:cubicBezTo>
                    <a:pt x="99" y="25"/>
                    <a:pt x="99" y="25"/>
                    <a:pt x="98" y="24"/>
                  </a:cubicBezTo>
                  <a:cubicBezTo>
                    <a:pt x="98" y="23"/>
                    <a:pt x="97" y="22"/>
                    <a:pt x="97" y="21"/>
                  </a:cubicBezTo>
                  <a:cubicBezTo>
                    <a:pt x="97" y="21"/>
                    <a:pt x="97" y="21"/>
                    <a:pt x="97" y="21"/>
                  </a:cubicBezTo>
                  <a:cubicBezTo>
                    <a:pt x="97" y="21"/>
                    <a:pt x="97" y="21"/>
                    <a:pt x="97" y="21"/>
                  </a:cubicBezTo>
                  <a:cubicBezTo>
                    <a:pt x="97" y="20"/>
                    <a:pt x="97" y="20"/>
                    <a:pt x="97" y="19"/>
                  </a:cubicBezTo>
                  <a:cubicBezTo>
                    <a:pt x="98" y="18"/>
                    <a:pt x="98" y="17"/>
                    <a:pt x="99" y="16"/>
                  </a:cubicBezTo>
                  <a:cubicBezTo>
                    <a:pt x="99" y="16"/>
                    <a:pt x="99" y="15"/>
                    <a:pt x="100" y="15"/>
                  </a:cubicBezTo>
                  <a:cubicBezTo>
                    <a:pt x="101" y="14"/>
                    <a:pt x="101" y="14"/>
                    <a:pt x="101" y="14"/>
                  </a:cubicBezTo>
                  <a:cubicBezTo>
                    <a:pt x="102" y="14"/>
                    <a:pt x="102" y="14"/>
                    <a:pt x="102" y="14"/>
                  </a:cubicBezTo>
                  <a:cubicBezTo>
                    <a:pt x="103" y="14"/>
                    <a:pt x="103" y="14"/>
                    <a:pt x="103" y="14"/>
                  </a:cubicBezTo>
                  <a:cubicBezTo>
                    <a:pt x="104" y="13"/>
                    <a:pt x="105" y="13"/>
                    <a:pt x="105" y="14"/>
                  </a:cubicBezTo>
                  <a:cubicBezTo>
                    <a:pt x="106" y="14"/>
                    <a:pt x="107" y="14"/>
                    <a:pt x="108" y="14"/>
                  </a:cubicBezTo>
                  <a:cubicBezTo>
                    <a:pt x="108" y="14"/>
                    <a:pt x="109" y="15"/>
                    <a:pt x="109" y="15"/>
                  </a:cubicBezTo>
                  <a:cubicBezTo>
                    <a:pt x="109" y="15"/>
                    <a:pt x="110" y="15"/>
                    <a:pt x="110" y="15"/>
                  </a:cubicBezTo>
                  <a:cubicBezTo>
                    <a:pt x="112" y="17"/>
                    <a:pt x="113" y="18"/>
                    <a:pt x="114" y="20"/>
                  </a:cubicBezTo>
                  <a:cubicBezTo>
                    <a:pt x="115" y="22"/>
                    <a:pt x="115" y="24"/>
                    <a:pt x="114" y="25"/>
                  </a:cubicBezTo>
                  <a:lnTo>
                    <a:pt x="109" y="21"/>
                  </a:lnTo>
                  <a:cubicBezTo>
                    <a:pt x="109" y="21"/>
                    <a:pt x="109" y="20"/>
                    <a:pt x="109" y="20"/>
                  </a:cubicBezTo>
                  <a:cubicBezTo>
                    <a:pt x="109" y="19"/>
                    <a:pt x="109" y="19"/>
                    <a:pt x="109" y="19"/>
                  </a:cubicBezTo>
                  <a:cubicBezTo>
                    <a:pt x="109" y="19"/>
                    <a:pt x="109" y="19"/>
                    <a:pt x="109" y="18"/>
                  </a:cubicBezTo>
                  <a:cubicBezTo>
                    <a:pt x="108" y="18"/>
                    <a:pt x="108" y="18"/>
                    <a:pt x="108" y="18"/>
                  </a:cubicBezTo>
                  <a:cubicBezTo>
                    <a:pt x="108" y="18"/>
                    <a:pt x="108" y="18"/>
                    <a:pt x="108" y="18"/>
                  </a:cubicBezTo>
                  <a:cubicBezTo>
                    <a:pt x="108" y="18"/>
                    <a:pt x="108" y="18"/>
                    <a:pt x="108" y="18"/>
                  </a:cubicBezTo>
                  <a:cubicBezTo>
                    <a:pt x="107" y="18"/>
                    <a:pt x="107" y="18"/>
                    <a:pt x="107" y="18"/>
                  </a:cubicBezTo>
                  <a:cubicBezTo>
                    <a:pt x="106" y="18"/>
                    <a:pt x="105" y="19"/>
                    <a:pt x="105" y="20"/>
                  </a:cubicBezTo>
                  <a:lnTo>
                    <a:pt x="104" y="21"/>
                  </a:lnTo>
                  <a:cubicBezTo>
                    <a:pt x="103" y="22"/>
                    <a:pt x="103" y="22"/>
                    <a:pt x="103" y="23"/>
                  </a:cubicBezTo>
                  <a:cubicBezTo>
                    <a:pt x="103" y="24"/>
                    <a:pt x="103" y="24"/>
                    <a:pt x="104" y="25"/>
                  </a:cubicBezTo>
                  <a:cubicBezTo>
                    <a:pt x="104" y="25"/>
                    <a:pt x="105" y="25"/>
                    <a:pt x="105" y="25"/>
                  </a:cubicBezTo>
                  <a:cubicBezTo>
                    <a:pt x="106" y="25"/>
                    <a:pt x="106" y="25"/>
                    <a:pt x="107" y="24"/>
                  </a:cubicBezTo>
                  <a:lnTo>
                    <a:pt x="112" y="28"/>
                  </a:lnTo>
                  <a:close/>
                </a:path>
              </a:pathLst>
            </a:custGeom>
            <a:solidFill>
              <a:srgbClr val="FDFA00"/>
            </a:solidFill>
            <a:ln w="9525">
              <a:noFill/>
              <a:miter lim="800000"/>
              <a:headEnd/>
              <a:tailEnd/>
            </a:ln>
          </p:spPr>
          <p:txBody>
            <a:bodyPr lIns="101780" tIns="50892" rIns="101780" bIns="50892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ru-RU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59" name="Picture 49" descr="original_metal_w"/>
            <p:cNvPicPr>
              <a:picLocks noChangeAspect="1" noChangeArrowheads="1" noCrop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750010" y="193774"/>
              <a:ext cx="374664" cy="2617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0" name="AutoShape 50"/>
            <p:cNvSpPr>
              <a:spLocks noChangeArrowheads="1"/>
            </p:cNvSpPr>
            <p:nvPr/>
          </p:nvSpPr>
          <p:spPr bwMode="auto">
            <a:xfrm>
              <a:off x="9677610" y="119459"/>
              <a:ext cx="523868" cy="408499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0 w 21600"/>
                <a:gd name="T13" fmla="*/ 0 h 21600"/>
                <a:gd name="T14" fmla="*/ 0 w 21600"/>
                <a:gd name="T15" fmla="*/ 0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3163 w 21600"/>
                <a:gd name="T25" fmla="*/ 3161 h 21600"/>
                <a:gd name="T26" fmla="*/ 18437 w 21600"/>
                <a:gd name="T27" fmla="*/ 18439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5400" y="10800"/>
                  </a:moveTo>
                  <a:cubicBezTo>
                    <a:pt x="5400" y="13782"/>
                    <a:pt x="7818" y="16200"/>
                    <a:pt x="10800" y="16200"/>
                  </a:cubicBezTo>
                  <a:cubicBezTo>
                    <a:pt x="13782" y="16200"/>
                    <a:pt x="16200" y="13782"/>
                    <a:pt x="16200" y="10800"/>
                  </a:cubicBezTo>
                  <a:cubicBezTo>
                    <a:pt x="16200" y="7818"/>
                    <a:pt x="13782" y="5400"/>
                    <a:pt x="10800" y="5400"/>
                  </a:cubicBezTo>
                  <a:cubicBezTo>
                    <a:pt x="7818" y="5400"/>
                    <a:pt x="5400" y="7818"/>
                    <a:pt x="5400" y="10800"/>
                  </a:cubicBezTo>
                  <a:close/>
                </a:path>
              </a:pathLst>
            </a:custGeom>
            <a:solidFill>
              <a:srgbClr val="0000FF">
                <a:alpha val="70195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wrap="none" lIns="101780" tIns="50892" rIns="101780" bIns="50892" anchor="ctr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ru-RU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61" name="Group 51"/>
            <p:cNvGrpSpPr>
              <a:grpSpLocks/>
            </p:cNvGrpSpPr>
            <p:nvPr/>
          </p:nvGrpSpPr>
          <p:grpSpPr bwMode="auto">
            <a:xfrm>
              <a:off x="9857371" y="76763"/>
              <a:ext cx="161042" cy="177940"/>
              <a:chOff x="3374" y="926"/>
              <a:chExt cx="585" cy="771"/>
            </a:xfrm>
          </p:grpSpPr>
          <p:sp>
            <p:nvSpPr>
              <p:cNvPr id="69" name="Freeform 52"/>
              <p:cNvSpPr>
                <a:spLocks/>
              </p:cNvSpPr>
              <p:nvPr/>
            </p:nvSpPr>
            <p:spPr bwMode="auto">
              <a:xfrm>
                <a:off x="3511" y="1317"/>
                <a:ext cx="313" cy="379"/>
              </a:xfrm>
              <a:custGeom>
                <a:avLst/>
                <a:gdLst>
                  <a:gd name="T0" fmla="*/ 2147483647 w 27"/>
                  <a:gd name="T1" fmla="*/ 0 h 33"/>
                  <a:gd name="T2" fmla="*/ 2147483647 w 27"/>
                  <a:gd name="T3" fmla="*/ 0 h 33"/>
                  <a:gd name="T4" fmla="*/ 2147483647 w 27"/>
                  <a:gd name="T5" fmla="*/ 2147483647 h 33"/>
                  <a:gd name="T6" fmla="*/ 2147483647 w 27"/>
                  <a:gd name="T7" fmla="*/ 2147483647 h 33"/>
                  <a:gd name="T8" fmla="*/ 2147483647 w 27"/>
                  <a:gd name="T9" fmla="*/ 2147483647 h 33"/>
                  <a:gd name="T10" fmla="*/ 2147483647 w 27"/>
                  <a:gd name="T11" fmla="*/ 2147483647 h 33"/>
                  <a:gd name="T12" fmla="*/ 2147483647 w 27"/>
                  <a:gd name="T13" fmla="*/ 2147483647 h 33"/>
                  <a:gd name="T14" fmla="*/ 2147483647 w 27"/>
                  <a:gd name="T15" fmla="*/ 2147483647 h 33"/>
                  <a:gd name="T16" fmla="*/ 2147483647 w 27"/>
                  <a:gd name="T17" fmla="*/ 2147483647 h 33"/>
                  <a:gd name="T18" fmla="*/ 2147483647 w 27"/>
                  <a:gd name="T19" fmla="*/ 2147483647 h 33"/>
                  <a:gd name="T20" fmla="*/ 2147483647 w 27"/>
                  <a:gd name="T21" fmla="*/ 2147483647 h 33"/>
                  <a:gd name="T22" fmla="*/ 2147483647 w 27"/>
                  <a:gd name="T23" fmla="*/ 2147483647 h 33"/>
                  <a:gd name="T24" fmla="*/ 2147483647 w 27"/>
                  <a:gd name="T25" fmla="*/ 2147483647 h 33"/>
                  <a:gd name="T26" fmla="*/ 2147483647 w 27"/>
                  <a:gd name="T27" fmla="*/ 2147483647 h 33"/>
                  <a:gd name="T28" fmla="*/ 2147483647 w 27"/>
                  <a:gd name="T29" fmla="*/ 2147483647 h 33"/>
                  <a:gd name="T30" fmla="*/ 2147483647 w 27"/>
                  <a:gd name="T31" fmla="*/ 2147483647 h 33"/>
                  <a:gd name="T32" fmla="*/ 2147483647 w 27"/>
                  <a:gd name="T33" fmla="*/ 2147483647 h 33"/>
                  <a:gd name="T34" fmla="*/ 2147483647 w 27"/>
                  <a:gd name="T35" fmla="*/ 2147483647 h 33"/>
                  <a:gd name="T36" fmla="*/ 2147483647 w 27"/>
                  <a:gd name="T37" fmla="*/ 2147483647 h 33"/>
                  <a:gd name="T38" fmla="*/ 2147483647 w 27"/>
                  <a:gd name="T39" fmla="*/ 2147483647 h 33"/>
                  <a:gd name="T40" fmla="*/ 2147483647 w 27"/>
                  <a:gd name="T41" fmla="*/ 2147483647 h 33"/>
                  <a:gd name="T42" fmla="*/ 2147483647 w 27"/>
                  <a:gd name="T43" fmla="*/ 2147483647 h 33"/>
                  <a:gd name="T44" fmla="*/ 2147483647 w 27"/>
                  <a:gd name="T45" fmla="*/ 2147483647 h 33"/>
                  <a:gd name="T46" fmla="*/ 2147483647 w 27"/>
                  <a:gd name="T47" fmla="*/ 2147483647 h 33"/>
                  <a:gd name="T48" fmla="*/ 2147483647 w 27"/>
                  <a:gd name="T49" fmla="*/ 2147483647 h 33"/>
                  <a:gd name="T50" fmla="*/ 2147483647 w 27"/>
                  <a:gd name="T51" fmla="*/ 2147483647 h 33"/>
                  <a:gd name="T52" fmla="*/ 0 w 27"/>
                  <a:gd name="T53" fmla="*/ 2147483647 h 33"/>
                  <a:gd name="T54" fmla="*/ 2147483647 w 27"/>
                  <a:gd name="T55" fmla="*/ 2147483647 h 33"/>
                  <a:gd name="T56" fmla="*/ 0 w 27"/>
                  <a:gd name="T57" fmla="*/ 2147483647 h 33"/>
                  <a:gd name="T58" fmla="*/ 2147483647 w 27"/>
                  <a:gd name="T59" fmla="*/ 2147483647 h 33"/>
                  <a:gd name="T60" fmla="*/ 2147483647 w 27"/>
                  <a:gd name="T61" fmla="*/ 2147483647 h 33"/>
                  <a:gd name="T62" fmla="*/ 2147483647 w 27"/>
                  <a:gd name="T63" fmla="*/ 0 h 33"/>
                  <a:gd name="T64" fmla="*/ 2147483647 w 27"/>
                  <a:gd name="T65" fmla="*/ 0 h 33"/>
                  <a:gd name="T66" fmla="*/ 2147483647 w 27"/>
                  <a:gd name="T67" fmla="*/ 0 h 33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27"/>
                  <a:gd name="T103" fmla="*/ 0 h 33"/>
                  <a:gd name="T104" fmla="*/ 27 w 27"/>
                  <a:gd name="T105" fmla="*/ 33 h 33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27" h="33">
                    <a:moveTo>
                      <a:pt x="14" y="0"/>
                    </a:moveTo>
                    <a:lnTo>
                      <a:pt x="14" y="0"/>
                    </a:lnTo>
                    <a:lnTo>
                      <a:pt x="21" y="6"/>
                    </a:lnTo>
                    <a:cubicBezTo>
                      <a:pt x="22" y="8"/>
                      <a:pt x="22" y="9"/>
                      <a:pt x="21" y="10"/>
                    </a:cubicBezTo>
                    <a:cubicBezTo>
                      <a:pt x="24" y="10"/>
                      <a:pt x="27" y="11"/>
                      <a:pt x="27" y="14"/>
                    </a:cubicBezTo>
                    <a:lnTo>
                      <a:pt x="26" y="14"/>
                    </a:lnTo>
                    <a:lnTo>
                      <a:pt x="27" y="15"/>
                    </a:lnTo>
                    <a:lnTo>
                      <a:pt x="25" y="16"/>
                    </a:lnTo>
                    <a:lnTo>
                      <a:pt x="26" y="17"/>
                    </a:lnTo>
                    <a:cubicBezTo>
                      <a:pt x="25" y="17"/>
                      <a:pt x="24" y="17"/>
                      <a:pt x="24" y="16"/>
                    </a:cubicBezTo>
                    <a:cubicBezTo>
                      <a:pt x="24" y="17"/>
                      <a:pt x="23" y="18"/>
                      <a:pt x="22" y="18"/>
                    </a:cubicBezTo>
                    <a:cubicBezTo>
                      <a:pt x="22" y="16"/>
                      <a:pt x="21" y="15"/>
                      <a:pt x="19" y="15"/>
                    </a:cubicBezTo>
                    <a:cubicBezTo>
                      <a:pt x="17" y="16"/>
                      <a:pt x="16" y="16"/>
                      <a:pt x="16" y="14"/>
                    </a:cubicBezTo>
                    <a:lnTo>
                      <a:pt x="16" y="21"/>
                    </a:lnTo>
                    <a:cubicBezTo>
                      <a:pt x="18" y="28"/>
                      <a:pt x="16" y="31"/>
                      <a:pt x="14" y="33"/>
                    </a:cubicBezTo>
                    <a:cubicBezTo>
                      <a:pt x="14" y="33"/>
                      <a:pt x="14" y="33"/>
                      <a:pt x="14" y="33"/>
                    </a:cubicBezTo>
                    <a:cubicBezTo>
                      <a:pt x="14" y="33"/>
                      <a:pt x="14" y="33"/>
                      <a:pt x="14" y="33"/>
                    </a:cubicBezTo>
                    <a:cubicBezTo>
                      <a:pt x="11" y="31"/>
                      <a:pt x="9" y="28"/>
                      <a:pt x="11" y="21"/>
                    </a:cubicBezTo>
                    <a:lnTo>
                      <a:pt x="11" y="14"/>
                    </a:lnTo>
                    <a:cubicBezTo>
                      <a:pt x="11" y="16"/>
                      <a:pt x="10" y="16"/>
                      <a:pt x="8" y="15"/>
                    </a:cubicBezTo>
                    <a:cubicBezTo>
                      <a:pt x="6" y="15"/>
                      <a:pt x="5" y="16"/>
                      <a:pt x="5" y="18"/>
                    </a:cubicBezTo>
                    <a:cubicBezTo>
                      <a:pt x="4" y="18"/>
                      <a:pt x="4" y="17"/>
                      <a:pt x="3" y="16"/>
                    </a:cubicBezTo>
                    <a:cubicBezTo>
                      <a:pt x="3" y="17"/>
                      <a:pt x="2" y="17"/>
                      <a:pt x="1" y="17"/>
                    </a:cubicBezTo>
                    <a:lnTo>
                      <a:pt x="2" y="16"/>
                    </a:lnTo>
                    <a:lnTo>
                      <a:pt x="0" y="15"/>
                    </a:lnTo>
                    <a:lnTo>
                      <a:pt x="1" y="14"/>
                    </a:lnTo>
                    <a:lnTo>
                      <a:pt x="0" y="14"/>
                    </a:lnTo>
                    <a:cubicBezTo>
                      <a:pt x="0" y="11"/>
                      <a:pt x="3" y="10"/>
                      <a:pt x="6" y="10"/>
                    </a:cubicBezTo>
                    <a:cubicBezTo>
                      <a:pt x="5" y="9"/>
                      <a:pt x="5" y="8"/>
                      <a:pt x="6" y="6"/>
                    </a:cubicBezTo>
                    <a:lnTo>
                      <a:pt x="14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0" name="Freeform 53"/>
              <p:cNvSpPr>
                <a:spLocks/>
              </p:cNvSpPr>
              <p:nvPr/>
            </p:nvSpPr>
            <p:spPr bwMode="auto">
              <a:xfrm>
                <a:off x="3569" y="1226"/>
                <a:ext cx="198" cy="92"/>
              </a:xfrm>
              <a:custGeom>
                <a:avLst/>
                <a:gdLst>
                  <a:gd name="T0" fmla="*/ 0 w 17"/>
                  <a:gd name="T1" fmla="*/ 2147483647 h 8"/>
                  <a:gd name="T2" fmla="*/ 2147483647 w 17"/>
                  <a:gd name="T3" fmla="*/ 2147483647 h 8"/>
                  <a:gd name="T4" fmla="*/ 2147483647 w 17"/>
                  <a:gd name="T5" fmla="*/ 0 h 8"/>
                  <a:gd name="T6" fmla="*/ 2147483647 w 17"/>
                  <a:gd name="T7" fmla="*/ 0 h 8"/>
                  <a:gd name="T8" fmla="*/ 2147483647 w 17"/>
                  <a:gd name="T9" fmla="*/ 0 h 8"/>
                  <a:gd name="T10" fmla="*/ 2147483647 w 17"/>
                  <a:gd name="T11" fmla="*/ 2147483647 h 8"/>
                  <a:gd name="T12" fmla="*/ 2147483647 w 17"/>
                  <a:gd name="T13" fmla="*/ 2147483647 h 8"/>
                  <a:gd name="T14" fmla="*/ 2147483647 w 17"/>
                  <a:gd name="T15" fmla="*/ 2147483647 h 8"/>
                  <a:gd name="T16" fmla="*/ 2147483647 w 17"/>
                  <a:gd name="T17" fmla="*/ 2147483647 h 8"/>
                  <a:gd name="T18" fmla="*/ 2147483647 w 17"/>
                  <a:gd name="T19" fmla="*/ 2147483647 h 8"/>
                  <a:gd name="T20" fmla="*/ 2147483647 w 17"/>
                  <a:gd name="T21" fmla="*/ 2147483647 h 8"/>
                  <a:gd name="T22" fmla="*/ 2147483647 w 17"/>
                  <a:gd name="T23" fmla="*/ 2147483647 h 8"/>
                  <a:gd name="T24" fmla="*/ 2147483647 w 17"/>
                  <a:gd name="T25" fmla="*/ 2147483647 h 8"/>
                  <a:gd name="T26" fmla="*/ 2147483647 w 17"/>
                  <a:gd name="T27" fmla="*/ 2147483647 h 8"/>
                  <a:gd name="T28" fmla="*/ 2147483647 w 17"/>
                  <a:gd name="T29" fmla="*/ 2147483647 h 8"/>
                  <a:gd name="T30" fmla="*/ 2147483647 w 17"/>
                  <a:gd name="T31" fmla="*/ 2147483647 h 8"/>
                  <a:gd name="T32" fmla="*/ 2147483647 w 17"/>
                  <a:gd name="T33" fmla="*/ 2147483647 h 8"/>
                  <a:gd name="T34" fmla="*/ 2147483647 w 17"/>
                  <a:gd name="T35" fmla="*/ 2147483647 h 8"/>
                  <a:gd name="T36" fmla="*/ 2147483647 w 17"/>
                  <a:gd name="T37" fmla="*/ 2147483647 h 8"/>
                  <a:gd name="T38" fmla="*/ 2147483647 w 17"/>
                  <a:gd name="T39" fmla="*/ 2147483647 h 8"/>
                  <a:gd name="T40" fmla="*/ 2147483647 w 17"/>
                  <a:gd name="T41" fmla="*/ 2147483647 h 8"/>
                  <a:gd name="T42" fmla="*/ 2147483647 w 17"/>
                  <a:gd name="T43" fmla="*/ 2147483647 h 8"/>
                  <a:gd name="T44" fmla="*/ 2147483647 w 17"/>
                  <a:gd name="T45" fmla="*/ 2147483647 h 8"/>
                  <a:gd name="T46" fmla="*/ 2147483647 w 17"/>
                  <a:gd name="T47" fmla="*/ 2147483647 h 8"/>
                  <a:gd name="T48" fmla="*/ 0 w 17"/>
                  <a:gd name="T49" fmla="*/ 2147483647 h 8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17"/>
                  <a:gd name="T76" fmla="*/ 0 h 8"/>
                  <a:gd name="T77" fmla="*/ 17 w 17"/>
                  <a:gd name="T78" fmla="*/ 8 h 8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17" h="8">
                    <a:moveTo>
                      <a:pt x="0" y="3"/>
                    </a:moveTo>
                    <a:cubicBezTo>
                      <a:pt x="2" y="3"/>
                      <a:pt x="3" y="3"/>
                      <a:pt x="2" y="1"/>
                    </a:cubicBezTo>
                    <a:lnTo>
                      <a:pt x="8" y="0"/>
                    </a:lnTo>
                    <a:lnTo>
                      <a:pt x="15" y="1"/>
                    </a:lnTo>
                    <a:cubicBezTo>
                      <a:pt x="14" y="3"/>
                      <a:pt x="15" y="3"/>
                      <a:pt x="17" y="3"/>
                    </a:cubicBezTo>
                    <a:cubicBezTo>
                      <a:pt x="16" y="4"/>
                      <a:pt x="15" y="5"/>
                      <a:pt x="14" y="4"/>
                    </a:cubicBezTo>
                    <a:cubicBezTo>
                      <a:pt x="14" y="5"/>
                      <a:pt x="14" y="6"/>
                      <a:pt x="15" y="7"/>
                    </a:cubicBezTo>
                    <a:cubicBezTo>
                      <a:pt x="14" y="6"/>
                      <a:pt x="13" y="6"/>
                      <a:pt x="13" y="5"/>
                    </a:cubicBezTo>
                    <a:lnTo>
                      <a:pt x="13" y="8"/>
                    </a:lnTo>
                    <a:cubicBezTo>
                      <a:pt x="12" y="7"/>
                      <a:pt x="12" y="6"/>
                      <a:pt x="11" y="5"/>
                    </a:cubicBezTo>
                    <a:lnTo>
                      <a:pt x="11" y="8"/>
                    </a:lnTo>
                    <a:lnTo>
                      <a:pt x="10" y="6"/>
                    </a:lnTo>
                    <a:lnTo>
                      <a:pt x="8" y="8"/>
                    </a:lnTo>
                    <a:lnTo>
                      <a:pt x="7" y="6"/>
                    </a:lnTo>
                    <a:lnTo>
                      <a:pt x="6" y="8"/>
                    </a:lnTo>
                    <a:lnTo>
                      <a:pt x="6" y="5"/>
                    </a:lnTo>
                    <a:cubicBezTo>
                      <a:pt x="5" y="6"/>
                      <a:pt x="5" y="7"/>
                      <a:pt x="4" y="8"/>
                    </a:cubicBezTo>
                    <a:lnTo>
                      <a:pt x="4" y="5"/>
                    </a:lnTo>
                    <a:cubicBezTo>
                      <a:pt x="4" y="6"/>
                      <a:pt x="3" y="6"/>
                      <a:pt x="2" y="7"/>
                    </a:cubicBezTo>
                    <a:cubicBezTo>
                      <a:pt x="3" y="6"/>
                      <a:pt x="3" y="5"/>
                      <a:pt x="3" y="4"/>
                    </a:cubicBezTo>
                    <a:cubicBezTo>
                      <a:pt x="2" y="5"/>
                      <a:pt x="1" y="4"/>
                      <a:pt x="0" y="3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1" name="Freeform 54"/>
              <p:cNvSpPr>
                <a:spLocks/>
              </p:cNvSpPr>
              <p:nvPr/>
            </p:nvSpPr>
            <p:spPr bwMode="auto">
              <a:xfrm>
                <a:off x="3569" y="1180"/>
                <a:ext cx="198" cy="103"/>
              </a:xfrm>
              <a:custGeom>
                <a:avLst/>
                <a:gdLst>
                  <a:gd name="T0" fmla="*/ 2147483647 w 17"/>
                  <a:gd name="T1" fmla="*/ 2147483647 h 9"/>
                  <a:gd name="T2" fmla="*/ 2147483647 w 17"/>
                  <a:gd name="T3" fmla="*/ 0 h 9"/>
                  <a:gd name="T4" fmla="*/ 2147483647 w 17"/>
                  <a:gd name="T5" fmla="*/ 0 h 9"/>
                  <a:gd name="T6" fmla="*/ 2147483647 w 17"/>
                  <a:gd name="T7" fmla="*/ 0 h 9"/>
                  <a:gd name="T8" fmla="*/ 2147483647 w 17"/>
                  <a:gd name="T9" fmla="*/ 0 h 9"/>
                  <a:gd name="T10" fmla="*/ 2147483647 w 17"/>
                  <a:gd name="T11" fmla="*/ 0 h 9"/>
                  <a:gd name="T12" fmla="*/ 2147483647 w 17"/>
                  <a:gd name="T13" fmla="*/ 2147483647 h 9"/>
                  <a:gd name="T14" fmla="*/ 0 w 17"/>
                  <a:gd name="T15" fmla="*/ 2147483647 h 9"/>
                  <a:gd name="T16" fmla="*/ 2147483647 w 17"/>
                  <a:gd name="T17" fmla="*/ 2147483647 h 9"/>
                  <a:gd name="T18" fmla="*/ 2147483647 w 17"/>
                  <a:gd name="T19" fmla="*/ 2147483647 h 9"/>
                  <a:gd name="T20" fmla="*/ 2147483647 w 17"/>
                  <a:gd name="T21" fmla="*/ 2147483647 h 9"/>
                  <a:gd name="T22" fmla="*/ 2147483647 w 17"/>
                  <a:gd name="T23" fmla="*/ 2147483647 h 9"/>
                  <a:gd name="T24" fmla="*/ 2147483647 w 17"/>
                  <a:gd name="T25" fmla="*/ 2147483647 h 9"/>
                  <a:gd name="T26" fmla="*/ 2147483647 w 17"/>
                  <a:gd name="T27" fmla="*/ 2147483647 h 9"/>
                  <a:gd name="T28" fmla="*/ 2147483647 w 17"/>
                  <a:gd name="T29" fmla="*/ 2147483647 h 9"/>
                  <a:gd name="T30" fmla="*/ 2147483647 w 17"/>
                  <a:gd name="T31" fmla="*/ 2147483647 h 9"/>
                  <a:gd name="T32" fmla="*/ 2147483647 w 17"/>
                  <a:gd name="T33" fmla="*/ 2147483647 h 9"/>
                  <a:gd name="T34" fmla="*/ 2147483647 w 17"/>
                  <a:gd name="T35" fmla="*/ 2147483647 h 9"/>
                  <a:gd name="T36" fmla="*/ 2147483647 w 17"/>
                  <a:gd name="T37" fmla="*/ 2147483647 h 9"/>
                  <a:gd name="T38" fmla="*/ 2147483647 w 17"/>
                  <a:gd name="T39" fmla="*/ 2147483647 h 9"/>
                  <a:gd name="T40" fmla="*/ 2147483647 w 17"/>
                  <a:gd name="T41" fmla="*/ 2147483647 h 9"/>
                  <a:gd name="T42" fmla="*/ 2147483647 w 17"/>
                  <a:gd name="T43" fmla="*/ 2147483647 h 9"/>
                  <a:gd name="T44" fmla="*/ 2147483647 w 17"/>
                  <a:gd name="T45" fmla="*/ 2147483647 h 9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w 17"/>
                  <a:gd name="T70" fmla="*/ 0 h 9"/>
                  <a:gd name="T71" fmla="*/ 17 w 17"/>
                  <a:gd name="T72" fmla="*/ 9 h 9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T69" t="T70" r="T71" b="T72"/>
                <a:pathLst>
                  <a:path w="17" h="9">
                    <a:moveTo>
                      <a:pt x="14" y="2"/>
                    </a:moveTo>
                    <a:lnTo>
                      <a:pt x="12" y="0"/>
                    </a:lnTo>
                    <a:lnTo>
                      <a:pt x="9" y="0"/>
                    </a:lnTo>
                    <a:lnTo>
                      <a:pt x="5" y="0"/>
                    </a:lnTo>
                    <a:lnTo>
                      <a:pt x="3" y="2"/>
                    </a:lnTo>
                    <a:cubicBezTo>
                      <a:pt x="4" y="4"/>
                      <a:pt x="3" y="5"/>
                      <a:pt x="0" y="6"/>
                    </a:cubicBezTo>
                    <a:cubicBezTo>
                      <a:pt x="1" y="7"/>
                      <a:pt x="2" y="7"/>
                      <a:pt x="4" y="6"/>
                    </a:cubicBezTo>
                    <a:lnTo>
                      <a:pt x="2" y="8"/>
                    </a:lnTo>
                    <a:cubicBezTo>
                      <a:pt x="4" y="8"/>
                      <a:pt x="5" y="7"/>
                      <a:pt x="6" y="5"/>
                    </a:cubicBezTo>
                    <a:lnTo>
                      <a:pt x="6" y="9"/>
                    </a:lnTo>
                    <a:cubicBezTo>
                      <a:pt x="7" y="8"/>
                      <a:pt x="8" y="6"/>
                      <a:pt x="7" y="4"/>
                    </a:cubicBezTo>
                    <a:lnTo>
                      <a:pt x="9" y="7"/>
                    </a:lnTo>
                    <a:lnTo>
                      <a:pt x="10" y="4"/>
                    </a:lnTo>
                    <a:cubicBezTo>
                      <a:pt x="9" y="6"/>
                      <a:pt x="10" y="8"/>
                      <a:pt x="11" y="9"/>
                    </a:cubicBezTo>
                    <a:lnTo>
                      <a:pt x="11" y="5"/>
                    </a:lnTo>
                    <a:cubicBezTo>
                      <a:pt x="12" y="7"/>
                      <a:pt x="13" y="8"/>
                      <a:pt x="15" y="8"/>
                    </a:cubicBezTo>
                    <a:lnTo>
                      <a:pt x="13" y="6"/>
                    </a:lnTo>
                    <a:cubicBezTo>
                      <a:pt x="15" y="7"/>
                      <a:pt x="16" y="7"/>
                      <a:pt x="17" y="6"/>
                    </a:cubicBezTo>
                    <a:cubicBezTo>
                      <a:pt x="14" y="5"/>
                      <a:pt x="13" y="4"/>
                      <a:pt x="14" y="2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2" name="Freeform 55"/>
              <p:cNvSpPr>
                <a:spLocks/>
              </p:cNvSpPr>
              <p:nvPr/>
            </p:nvSpPr>
            <p:spPr bwMode="auto">
              <a:xfrm>
                <a:off x="3559" y="1260"/>
                <a:ext cx="53" cy="34"/>
              </a:xfrm>
              <a:custGeom>
                <a:avLst/>
                <a:gdLst>
                  <a:gd name="T0" fmla="*/ 0 w 5"/>
                  <a:gd name="T1" fmla="*/ 2147483647 h 3"/>
                  <a:gd name="T2" fmla="*/ 2147483647 w 5"/>
                  <a:gd name="T3" fmla="*/ 0 h 3"/>
                  <a:gd name="T4" fmla="*/ 2147483647 w 5"/>
                  <a:gd name="T5" fmla="*/ 2147483647 h 3"/>
                  <a:gd name="T6" fmla="*/ 2147483647 w 5"/>
                  <a:gd name="T7" fmla="*/ 2147483647 h 3"/>
                  <a:gd name="T8" fmla="*/ 0 w 5"/>
                  <a:gd name="T9" fmla="*/ 2147483647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"/>
                  <a:gd name="T16" fmla="*/ 0 h 3"/>
                  <a:gd name="T17" fmla="*/ 5 w 5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" h="3">
                    <a:moveTo>
                      <a:pt x="0" y="2"/>
                    </a:moveTo>
                    <a:lnTo>
                      <a:pt x="2" y="0"/>
                    </a:lnTo>
                    <a:lnTo>
                      <a:pt x="5" y="1"/>
                    </a:lnTo>
                    <a:lnTo>
                      <a:pt x="4" y="3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3" name="Freeform 56"/>
              <p:cNvSpPr>
                <a:spLocks/>
              </p:cNvSpPr>
              <p:nvPr/>
            </p:nvSpPr>
            <p:spPr bwMode="auto">
              <a:xfrm>
                <a:off x="3718" y="1260"/>
                <a:ext cx="58" cy="34"/>
              </a:xfrm>
              <a:custGeom>
                <a:avLst/>
                <a:gdLst>
                  <a:gd name="T0" fmla="*/ 2147483647 w 5"/>
                  <a:gd name="T1" fmla="*/ 2147483647 h 3"/>
                  <a:gd name="T2" fmla="*/ 2147483647 w 5"/>
                  <a:gd name="T3" fmla="*/ 0 h 3"/>
                  <a:gd name="T4" fmla="*/ 0 w 5"/>
                  <a:gd name="T5" fmla="*/ 2147483647 h 3"/>
                  <a:gd name="T6" fmla="*/ 2147483647 w 5"/>
                  <a:gd name="T7" fmla="*/ 2147483647 h 3"/>
                  <a:gd name="T8" fmla="*/ 2147483647 w 5"/>
                  <a:gd name="T9" fmla="*/ 2147483647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"/>
                  <a:gd name="T16" fmla="*/ 0 h 3"/>
                  <a:gd name="T17" fmla="*/ 5 w 5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" h="3">
                    <a:moveTo>
                      <a:pt x="5" y="2"/>
                    </a:moveTo>
                    <a:lnTo>
                      <a:pt x="3" y="0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5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4" name="Freeform 57"/>
              <p:cNvSpPr>
                <a:spLocks/>
              </p:cNvSpPr>
              <p:nvPr/>
            </p:nvSpPr>
            <p:spPr bwMode="auto">
              <a:xfrm>
                <a:off x="3544" y="1478"/>
                <a:ext cx="92" cy="149"/>
              </a:xfrm>
              <a:custGeom>
                <a:avLst/>
                <a:gdLst>
                  <a:gd name="T0" fmla="*/ 2147483647 w 8"/>
                  <a:gd name="T1" fmla="*/ 2147483647 h 13"/>
                  <a:gd name="T2" fmla="*/ 2147483647 w 8"/>
                  <a:gd name="T3" fmla="*/ 2147483647 h 13"/>
                  <a:gd name="T4" fmla="*/ 2147483647 w 8"/>
                  <a:gd name="T5" fmla="*/ 2147483647 h 13"/>
                  <a:gd name="T6" fmla="*/ 2147483647 w 8"/>
                  <a:gd name="T7" fmla="*/ 2147483647 h 13"/>
                  <a:gd name="T8" fmla="*/ 2147483647 w 8"/>
                  <a:gd name="T9" fmla="*/ 2147483647 h 13"/>
                  <a:gd name="T10" fmla="*/ 2147483647 w 8"/>
                  <a:gd name="T11" fmla="*/ 0 h 13"/>
                  <a:gd name="T12" fmla="*/ 2147483647 w 8"/>
                  <a:gd name="T13" fmla="*/ 2147483647 h 1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8"/>
                  <a:gd name="T22" fmla="*/ 0 h 13"/>
                  <a:gd name="T23" fmla="*/ 8 w 8"/>
                  <a:gd name="T24" fmla="*/ 13 h 13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8" h="13">
                    <a:moveTo>
                      <a:pt x="8" y="4"/>
                    </a:moveTo>
                    <a:cubicBezTo>
                      <a:pt x="5" y="6"/>
                      <a:pt x="4" y="9"/>
                      <a:pt x="5" y="13"/>
                    </a:cubicBezTo>
                    <a:cubicBezTo>
                      <a:pt x="2" y="13"/>
                      <a:pt x="2" y="12"/>
                      <a:pt x="2" y="10"/>
                    </a:cubicBezTo>
                    <a:cubicBezTo>
                      <a:pt x="0" y="9"/>
                      <a:pt x="0" y="8"/>
                      <a:pt x="1" y="7"/>
                    </a:cubicBezTo>
                    <a:cubicBezTo>
                      <a:pt x="1" y="7"/>
                      <a:pt x="3" y="7"/>
                      <a:pt x="4" y="5"/>
                    </a:cubicBezTo>
                    <a:cubicBezTo>
                      <a:pt x="7" y="4"/>
                      <a:pt x="8" y="2"/>
                      <a:pt x="8" y="0"/>
                    </a:cubicBezTo>
                    <a:lnTo>
                      <a:pt x="8" y="4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5" name="Freeform 58"/>
              <p:cNvSpPr>
                <a:spLocks/>
              </p:cNvSpPr>
              <p:nvPr/>
            </p:nvSpPr>
            <p:spPr bwMode="auto">
              <a:xfrm>
                <a:off x="3593" y="1524"/>
                <a:ext cx="43" cy="149"/>
              </a:xfrm>
              <a:custGeom>
                <a:avLst/>
                <a:gdLst>
                  <a:gd name="T0" fmla="*/ 2147483647 w 4"/>
                  <a:gd name="T1" fmla="*/ 2147483647 h 13"/>
                  <a:gd name="T2" fmla="*/ 2147483647 w 4"/>
                  <a:gd name="T3" fmla="*/ 2147483647 h 13"/>
                  <a:gd name="T4" fmla="*/ 2147483647 w 4"/>
                  <a:gd name="T5" fmla="*/ 0 h 13"/>
                  <a:gd name="T6" fmla="*/ 0 w 4"/>
                  <a:gd name="T7" fmla="*/ 2147483647 h 13"/>
                  <a:gd name="T8" fmla="*/ 2147483647 w 4"/>
                  <a:gd name="T9" fmla="*/ 2147483647 h 1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13"/>
                  <a:gd name="T17" fmla="*/ 4 w 4"/>
                  <a:gd name="T18" fmla="*/ 13 h 1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13">
                    <a:moveTo>
                      <a:pt x="4" y="13"/>
                    </a:moveTo>
                    <a:cubicBezTo>
                      <a:pt x="3" y="10"/>
                      <a:pt x="3" y="7"/>
                      <a:pt x="4" y="3"/>
                    </a:cubicBezTo>
                    <a:lnTo>
                      <a:pt x="4" y="0"/>
                    </a:lnTo>
                    <a:cubicBezTo>
                      <a:pt x="1" y="2"/>
                      <a:pt x="0" y="5"/>
                      <a:pt x="0" y="9"/>
                    </a:cubicBezTo>
                    <a:cubicBezTo>
                      <a:pt x="1" y="12"/>
                      <a:pt x="3" y="13"/>
                      <a:pt x="4" y="13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6" name="Freeform 59"/>
              <p:cNvSpPr>
                <a:spLocks/>
              </p:cNvSpPr>
              <p:nvPr/>
            </p:nvSpPr>
            <p:spPr bwMode="auto">
              <a:xfrm>
                <a:off x="3535" y="1432"/>
                <a:ext cx="67" cy="69"/>
              </a:xfrm>
              <a:custGeom>
                <a:avLst/>
                <a:gdLst>
                  <a:gd name="T0" fmla="*/ 0 w 6"/>
                  <a:gd name="T1" fmla="*/ 2147483647 h 6"/>
                  <a:gd name="T2" fmla="*/ 2147483647 w 6"/>
                  <a:gd name="T3" fmla="*/ 0 h 6"/>
                  <a:gd name="T4" fmla="*/ 0 60000 65536"/>
                  <a:gd name="T5" fmla="*/ 0 60000 65536"/>
                  <a:gd name="T6" fmla="*/ 0 w 6"/>
                  <a:gd name="T7" fmla="*/ 0 h 6"/>
                  <a:gd name="T8" fmla="*/ 6 w 6"/>
                  <a:gd name="T9" fmla="*/ 6 h 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6" h="6">
                    <a:moveTo>
                      <a:pt x="0" y="6"/>
                    </a:moveTo>
                    <a:cubicBezTo>
                      <a:pt x="1" y="5"/>
                      <a:pt x="2" y="0"/>
                      <a:pt x="6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7" name="Freeform 60"/>
              <p:cNvSpPr>
                <a:spLocks/>
              </p:cNvSpPr>
              <p:nvPr/>
            </p:nvSpPr>
            <p:spPr bwMode="auto">
              <a:xfrm>
                <a:off x="3544" y="1432"/>
                <a:ext cx="58" cy="92"/>
              </a:xfrm>
              <a:custGeom>
                <a:avLst/>
                <a:gdLst>
                  <a:gd name="T0" fmla="*/ 2147483647 w 5"/>
                  <a:gd name="T1" fmla="*/ 2147483647 h 8"/>
                  <a:gd name="T2" fmla="*/ 2147483647 w 5"/>
                  <a:gd name="T3" fmla="*/ 0 h 8"/>
                  <a:gd name="T4" fmla="*/ 0 60000 65536"/>
                  <a:gd name="T5" fmla="*/ 0 60000 65536"/>
                  <a:gd name="T6" fmla="*/ 0 w 5"/>
                  <a:gd name="T7" fmla="*/ 0 h 8"/>
                  <a:gd name="T8" fmla="*/ 5 w 5"/>
                  <a:gd name="T9" fmla="*/ 8 h 8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5" h="8">
                    <a:moveTo>
                      <a:pt x="2" y="8"/>
                    </a:moveTo>
                    <a:cubicBezTo>
                      <a:pt x="0" y="5"/>
                      <a:pt x="2" y="3"/>
                      <a:pt x="5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8" name="Freeform 61"/>
              <p:cNvSpPr>
                <a:spLocks/>
              </p:cNvSpPr>
              <p:nvPr/>
            </p:nvSpPr>
            <p:spPr bwMode="auto">
              <a:xfrm>
                <a:off x="3578" y="1432"/>
                <a:ext cx="58" cy="57"/>
              </a:xfrm>
              <a:custGeom>
                <a:avLst/>
                <a:gdLst>
                  <a:gd name="T0" fmla="*/ 2147483647 w 5"/>
                  <a:gd name="T1" fmla="*/ 2147483647 h 5"/>
                  <a:gd name="T2" fmla="*/ 2147483647 w 5"/>
                  <a:gd name="T3" fmla="*/ 0 h 5"/>
                  <a:gd name="T4" fmla="*/ 0 60000 65536"/>
                  <a:gd name="T5" fmla="*/ 0 60000 65536"/>
                  <a:gd name="T6" fmla="*/ 0 w 5"/>
                  <a:gd name="T7" fmla="*/ 0 h 5"/>
                  <a:gd name="T8" fmla="*/ 5 w 5"/>
                  <a:gd name="T9" fmla="*/ 5 h 5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5" h="5">
                    <a:moveTo>
                      <a:pt x="1" y="5"/>
                    </a:moveTo>
                    <a:cubicBezTo>
                      <a:pt x="0" y="4"/>
                      <a:pt x="2" y="2"/>
                      <a:pt x="5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9" name="Freeform 62"/>
              <p:cNvSpPr>
                <a:spLocks/>
              </p:cNvSpPr>
              <p:nvPr/>
            </p:nvSpPr>
            <p:spPr bwMode="auto">
              <a:xfrm>
                <a:off x="3593" y="1467"/>
                <a:ext cx="43" cy="23"/>
              </a:xfrm>
              <a:custGeom>
                <a:avLst/>
                <a:gdLst>
                  <a:gd name="T0" fmla="*/ 0 w 4"/>
                  <a:gd name="T1" fmla="*/ 2147483647 h 2"/>
                  <a:gd name="T2" fmla="*/ 2147483647 w 4"/>
                  <a:gd name="T3" fmla="*/ 0 h 2"/>
                  <a:gd name="T4" fmla="*/ 0 60000 65536"/>
                  <a:gd name="T5" fmla="*/ 0 60000 65536"/>
                  <a:gd name="T6" fmla="*/ 0 w 4"/>
                  <a:gd name="T7" fmla="*/ 0 h 2"/>
                  <a:gd name="T8" fmla="*/ 4 w 4"/>
                  <a:gd name="T9" fmla="*/ 2 h 2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4" h="2">
                    <a:moveTo>
                      <a:pt x="0" y="2"/>
                    </a:moveTo>
                    <a:cubicBezTo>
                      <a:pt x="1" y="1"/>
                      <a:pt x="3" y="0"/>
                      <a:pt x="4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0" name="Freeform 63"/>
              <p:cNvSpPr>
                <a:spLocks/>
              </p:cNvSpPr>
              <p:nvPr/>
            </p:nvSpPr>
            <p:spPr bwMode="auto">
              <a:xfrm>
                <a:off x="3525" y="1444"/>
                <a:ext cx="53" cy="34"/>
              </a:xfrm>
              <a:custGeom>
                <a:avLst/>
                <a:gdLst>
                  <a:gd name="T0" fmla="*/ 0 w 5"/>
                  <a:gd name="T1" fmla="*/ 2147483647 h 3"/>
                  <a:gd name="T2" fmla="*/ 2147483647 w 5"/>
                  <a:gd name="T3" fmla="*/ 0 h 3"/>
                  <a:gd name="T4" fmla="*/ 0 60000 65536"/>
                  <a:gd name="T5" fmla="*/ 0 60000 65536"/>
                  <a:gd name="T6" fmla="*/ 0 w 5"/>
                  <a:gd name="T7" fmla="*/ 0 h 3"/>
                  <a:gd name="T8" fmla="*/ 5 w 5"/>
                  <a:gd name="T9" fmla="*/ 3 h 3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5" h="3">
                    <a:moveTo>
                      <a:pt x="0" y="3"/>
                    </a:moveTo>
                    <a:cubicBezTo>
                      <a:pt x="0" y="2"/>
                      <a:pt x="2" y="0"/>
                      <a:pt x="5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1" name="Freeform 64"/>
              <p:cNvSpPr>
                <a:spLocks/>
              </p:cNvSpPr>
              <p:nvPr/>
            </p:nvSpPr>
            <p:spPr bwMode="auto">
              <a:xfrm>
                <a:off x="3544" y="1432"/>
                <a:ext cx="58" cy="69"/>
              </a:xfrm>
              <a:custGeom>
                <a:avLst/>
                <a:gdLst>
                  <a:gd name="T0" fmla="*/ 0 w 5"/>
                  <a:gd name="T1" fmla="*/ 2147483647 h 6"/>
                  <a:gd name="T2" fmla="*/ 2147483647 w 5"/>
                  <a:gd name="T3" fmla="*/ 0 h 6"/>
                  <a:gd name="T4" fmla="*/ 0 60000 65536"/>
                  <a:gd name="T5" fmla="*/ 0 60000 65536"/>
                  <a:gd name="T6" fmla="*/ 0 w 5"/>
                  <a:gd name="T7" fmla="*/ 0 h 6"/>
                  <a:gd name="T8" fmla="*/ 5 w 5"/>
                  <a:gd name="T9" fmla="*/ 6 h 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5" h="6">
                    <a:moveTo>
                      <a:pt x="0" y="6"/>
                    </a:moveTo>
                    <a:cubicBezTo>
                      <a:pt x="1" y="3"/>
                      <a:pt x="2" y="1"/>
                      <a:pt x="5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2" name="Freeform 65"/>
              <p:cNvSpPr>
                <a:spLocks/>
              </p:cNvSpPr>
              <p:nvPr/>
            </p:nvSpPr>
            <p:spPr bwMode="auto">
              <a:xfrm>
                <a:off x="3559" y="1513"/>
                <a:ext cx="77" cy="57"/>
              </a:xfrm>
              <a:custGeom>
                <a:avLst/>
                <a:gdLst>
                  <a:gd name="T0" fmla="*/ 0 w 7"/>
                  <a:gd name="T1" fmla="*/ 2147483647 h 5"/>
                  <a:gd name="T2" fmla="*/ 2147483647 w 7"/>
                  <a:gd name="T3" fmla="*/ 2147483647 h 5"/>
                  <a:gd name="T4" fmla="*/ 2147483647 w 7"/>
                  <a:gd name="T5" fmla="*/ 0 h 5"/>
                  <a:gd name="T6" fmla="*/ 0 60000 65536"/>
                  <a:gd name="T7" fmla="*/ 0 60000 65536"/>
                  <a:gd name="T8" fmla="*/ 0 60000 65536"/>
                  <a:gd name="T9" fmla="*/ 0 w 7"/>
                  <a:gd name="T10" fmla="*/ 0 h 5"/>
                  <a:gd name="T11" fmla="*/ 7 w 7"/>
                  <a:gd name="T12" fmla="*/ 5 h 5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7" h="5">
                    <a:moveTo>
                      <a:pt x="0" y="5"/>
                    </a:moveTo>
                    <a:cubicBezTo>
                      <a:pt x="1" y="5"/>
                      <a:pt x="2" y="5"/>
                      <a:pt x="3" y="4"/>
                    </a:cubicBezTo>
                    <a:lnTo>
                      <a:pt x="7" y="0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3" name="Freeform 66"/>
              <p:cNvSpPr>
                <a:spLocks/>
              </p:cNvSpPr>
              <p:nvPr/>
            </p:nvSpPr>
            <p:spPr bwMode="auto">
              <a:xfrm>
                <a:off x="3569" y="1559"/>
                <a:ext cx="24" cy="57"/>
              </a:xfrm>
              <a:custGeom>
                <a:avLst/>
                <a:gdLst>
                  <a:gd name="T0" fmla="*/ 2147483647 w 2"/>
                  <a:gd name="T1" fmla="*/ 0 h 5"/>
                  <a:gd name="T2" fmla="*/ 2147483647 w 2"/>
                  <a:gd name="T3" fmla="*/ 2147483647 h 5"/>
                  <a:gd name="T4" fmla="*/ 0 60000 65536"/>
                  <a:gd name="T5" fmla="*/ 0 60000 65536"/>
                  <a:gd name="T6" fmla="*/ 0 w 2"/>
                  <a:gd name="T7" fmla="*/ 0 h 5"/>
                  <a:gd name="T8" fmla="*/ 2 w 2"/>
                  <a:gd name="T9" fmla="*/ 5 h 5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2" h="5">
                    <a:moveTo>
                      <a:pt x="2" y="0"/>
                    </a:moveTo>
                    <a:cubicBezTo>
                      <a:pt x="1" y="2"/>
                      <a:pt x="0" y="3"/>
                      <a:pt x="1" y="5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4" name="Freeform 67"/>
              <p:cNvSpPr>
                <a:spLocks/>
              </p:cNvSpPr>
              <p:nvPr/>
            </p:nvSpPr>
            <p:spPr bwMode="auto">
              <a:xfrm>
                <a:off x="3602" y="1536"/>
                <a:ext cx="34" cy="115"/>
              </a:xfrm>
              <a:custGeom>
                <a:avLst/>
                <a:gdLst>
                  <a:gd name="T0" fmla="*/ 2147483647 w 3"/>
                  <a:gd name="T1" fmla="*/ 0 h 10"/>
                  <a:gd name="T2" fmla="*/ 2147483647 w 3"/>
                  <a:gd name="T3" fmla="*/ 2147483647 h 10"/>
                  <a:gd name="T4" fmla="*/ 0 60000 65536"/>
                  <a:gd name="T5" fmla="*/ 0 60000 65536"/>
                  <a:gd name="T6" fmla="*/ 0 w 3"/>
                  <a:gd name="T7" fmla="*/ 0 h 10"/>
                  <a:gd name="T8" fmla="*/ 3 w 3"/>
                  <a:gd name="T9" fmla="*/ 10 h 10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3" h="10">
                    <a:moveTo>
                      <a:pt x="3" y="0"/>
                    </a:moveTo>
                    <a:cubicBezTo>
                      <a:pt x="0" y="2"/>
                      <a:pt x="0" y="6"/>
                      <a:pt x="1" y="1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5" name="Freeform 68"/>
              <p:cNvSpPr>
                <a:spLocks/>
              </p:cNvSpPr>
              <p:nvPr/>
            </p:nvSpPr>
            <p:spPr bwMode="auto">
              <a:xfrm>
                <a:off x="3602" y="1547"/>
                <a:ext cx="34" cy="115"/>
              </a:xfrm>
              <a:custGeom>
                <a:avLst/>
                <a:gdLst>
                  <a:gd name="T0" fmla="*/ 2147483647 w 3"/>
                  <a:gd name="T1" fmla="*/ 2147483647 h 10"/>
                  <a:gd name="T2" fmla="*/ 2147483647 w 3"/>
                  <a:gd name="T3" fmla="*/ 0 h 10"/>
                  <a:gd name="T4" fmla="*/ 0 60000 65536"/>
                  <a:gd name="T5" fmla="*/ 0 60000 65536"/>
                  <a:gd name="T6" fmla="*/ 0 w 3"/>
                  <a:gd name="T7" fmla="*/ 0 h 10"/>
                  <a:gd name="T8" fmla="*/ 3 w 3"/>
                  <a:gd name="T9" fmla="*/ 10 h 10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3" h="10">
                    <a:moveTo>
                      <a:pt x="3" y="10"/>
                    </a:moveTo>
                    <a:cubicBezTo>
                      <a:pt x="0" y="8"/>
                      <a:pt x="1" y="4"/>
                      <a:pt x="3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6" name="Freeform 69"/>
              <p:cNvSpPr>
                <a:spLocks/>
              </p:cNvSpPr>
              <p:nvPr/>
            </p:nvSpPr>
            <p:spPr bwMode="auto">
              <a:xfrm>
                <a:off x="3636" y="1559"/>
                <a:ext cx="34" cy="126"/>
              </a:xfrm>
              <a:custGeom>
                <a:avLst/>
                <a:gdLst>
                  <a:gd name="T0" fmla="*/ 2147483647 w 3"/>
                  <a:gd name="T1" fmla="*/ 0 h 11"/>
                  <a:gd name="T2" fmla="*/ 2147483647 w 3"/>
                  <a:gd name="T3" fmla="*/ 2147483647 h 11"/>
                  <a:gd name="T4" fmla="*/ 0 60000 65536"/>
                  <a:gd name="T5" fmla="*/ 0 60000 65536"/>
                  <a:gd name="T6" fmla="*/ 0 w 3"/>
                  <a:gd name="T7" fmla="*/ 0 h 11"/>
                  <a:gd name="T8" fmla="*/ 3 w 3"/>
                  <a:gd name="T9" fmla="*/ 11 h 11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3" h="11">
                    <a:moveTo>
                      <a:pt x="3" y="0"/>
                    </a:moveTo>
                    <a:cubicBezTo>
                      <a:pt x="0" y="6"/>
                      <a:pt x="1" y="9"/>
                      <a:pt x="3" y="11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7" name="Freeform 70"/>
              <p:cNvSpPr>
                <a:spLocks/>
              </p:cNvSpPr>
              <p:nvPr/>
            </p:nvSpPr>
            <p:spPr bwMode="auto">
              <a:xfrm>
                <a:off x="3699" y="1478"/>
                <a:ext cx="92" cy="149"/>
              </a:xfrm>
              <a:custGeom>
                <a:avLst/>
                <a:gdLst>
                  <a:gd name="T0" fmla="*/ 0 w 8"/>
                  <a:gd name="T1" fmla="*/ 2147483647 h 13"/>
                  <a:gd name="T2" fmla="*/ 2147483647 w 8"/>
                  <a:gd name="T3" fmla="*/ 2147483647 h 13"/>
                  <a:gd name="T4" fmla="*/ 2147483647 w 8"/>
                  <a:gd name="T5" fmla="*/ 2147483647 h 13"/>
                  <a:gd name="T6" fmla="*/ 2147483647 w 8"/>
                  <a:gd name="T7" fmla="*/ 2147483647 h 13"/>
                  <a:gd name="T8" fmla="*/ 2147483647 w 8"/>
                  <a:gd name="T9" fmla="*/ 2147483647 h 13"/>
                  <a:gd name="T10" fmla="*/ 0 w 8"/>
                  <a:gd name="T11" fmla="*/ 0 h 13"/>
                  <a:gd name="T12" fmla="*/ 0 w 8"/>
                  <a:gd name="T13" fmla="*/ 2147483647 h 1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8"/>
                  <a:gd name="T22" fmla="*/ 0 h 13"/>
                  <a:gd name="T23" fmla="*/ 8 w 8"/>
                  <a:gd name="T24" fmla="*/ 13 h 13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8" h="13">
                    <a:moveTo>
                      <a:pt x="0" y="4"/>
                    </a:moveTo>
                    <a:cubicBezTo>
                      <a:pt x="3" y="6"/>
                      <a:pt x="4" y="9"/>
                      <a:pt x="4" y="13"/>
                    </a:cubicBezTo>
                    <a:cubicBezTo>
                      <a:pt x="6" y="13"/>
                      <a:pt x="7" y="12"/>
                      <a:pt x="6" y="10"/>
                    </a:cubicBezTo>
                    <a:cubicBezTo>
                      <a:pt x="8" y="9"/>
                      <a:pt x="8" y="8"/>
                      <a:pt x="8" y="7"/>
                    </a:cubicBezTo>
                    <a:cubicBezTo>
                      <a:pt x="7" y="7"/>
                      <a:pt x="5" y="7"/>
                      <a:pt x="4" y="5"/>
                    </a:cubicBezTo>
                    <a:cubicBezTo>
                      <a:pt x="1" y="4"/>
                      <a:pt x="0" y="2"/>
                      <a:pt x="0" y="0"/>
                    </a:cubicBez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8" name="Freeform 71"/>
              <p:cNvSpPr>
                <a:spLocks/>
              </p:cNvSpPr>
              <p:nvPr/>
            </p:nvSpPr>
            <p:spPr bwMode="auto">
              <a:xfrm>
                <a:off x="3699" y="1524"/>
                <a:ext cx="43" cy="149"/>
              </a:xfrm>
              <a:custGeom>
                <a:avLst/>
                <a:gdLst>
                  <a:gd name="T0" fmla="*/ 0 w 4"/>
                  <a:gd name="T1" fmla="*/ 2147483647 h 13"/>
                  <a:gd name="T2" fmla="*/ 0 w 4"/>
                  <a:gd name="T3" fmla="*/ 2147483647 h 13"/>
                  <a:gd name="T4" fmla="*/ 0 w 4"/>
                  <a:gd name="T5" fmla="*/ 0 h 13"/>
                  <a:gd name="T6" fmla="*/ 2147483647 w 4"/>
                  <a:gd name="T7" fmla="*/ 2147483647 h 13"/>
                  <a:gd name="T8" fmla="*/ 0 w 4"/>
                  <a:gd name="T9" fmla="*/ 2147483647 h 1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13"/>
                  <a:gd name="T17" fmla="*/ 4 w 4"/>
                  <a:gd name="T18" fmla="*/ 13 h 1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13">
                    <a:moveTo>
                      <a:pt x="0" y="13"/>
                    </a:moveTo>
                    <a:cubicBezTo>
                      <a:pt x="1" y="10"/>
                      <a:pt x="1" y="7"/>
                      <a:pt x="0" y="3"/>
                    </a:cubicBezTo>
                    <a:lnTo>
                      <a:pt x="0" y="0"/>
                    </a:lnTo>
                    <a:cubicBezTo>
                      <a:pt x="3" y="2"/>
                      <a:pt x="4" y="5"/>
                      <a:pt x="4" y="9"/>
                    </a:cubicBezTo>
                    <a:cubicBezTo>
                      <a:pt x="3" y="12"/>
                      <a:pt x="2" y="13"/>
                      <a:pt x="0" y="13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9" name="Freeform 72"/>
              <p:cNvSpPr>
                <a:spLocks/>
              </p:cNvSpPr>
              <p:nvPr/>
            </p:nvSpPr>
            <p:spPr bwMode="auto">
              <a:xfrm>
                <a:off x="3732" y="1432"/>
                <a:ext cx="77" cy="69"/>
              </a:xfrm>
              <a:custGeom>
                <a:avLst/>
                <a:gdLst>
                  <a:gd name="T0" fmla="*/ 2147483647 w 7"/>
                  <a:gd name="T1" fmla="*/ 2147483647 h 6"/>
                  <a:gd name="T2" fmla="*/ 0 w 7"/>
                  <a:gd name="T3" fmla="*/ 0 h 6"/>
                  <a:gd name="T4" fmla="*/ 0 60000 65536"/>
                  <a:gd name="T5" fmla="*/ 0 60000 65536"/>
                  <a:gd name="T6" fmla="*/ 0 w 7"/>
                  <a:gd name="T7" fmla="*/ 0 h 6"/>
                  <a:gd name="T8" fmla="*/ 7 w 7"/>
                  <a:gd name="T9" fmla="*/ 6 h 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7" h="6">
                    <a:moveTo>
                      <a:pt x="7" y="6"/>
                    </a:moveTo>
                    <a:cubicBezTo>
                      <a:pt x="5" y="5"/>
                      <a:pt x="5" y="0"/>
                      <a:pt x="0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0" name="Freeform 73"/>
              <p:cNvSpPr>
                <a:spLocks/>
              </p:cNvSpPr>
              <p:nvPr/>
            </p:nvSpPr>
            <p:spPr bwMode="auto">
              <a:xfrm>
                <a:off x="3732" y="1432"/>
                <a:ext cx="58" cy="92"/>
              </a:xfrm>
              <a:custGeom>
                <a:avLst/>
                <a:gdLst>
                  <a:gd name="T0" fmla="*/ 2147483647 w 5"/>
                  <a:gd name="T1" fmla="*/ 2147483647 h 8"/>
                  <a:gd name="T2" fmla="*/ 0 w 5"/>
                  <a:gd name="T3" fmla="*/ 0 h 8"/>
                  <a:gd name="T4" fmla="*/ 0 60000 65536"/>
                  <a:gd name="T5" fmla="*/ 0 60000 65536"/>
                  <a:gd name="T6" fmla="*/ 0 w 5"/>
                  <a:gd name="T7" fmla="*/ 0 h 8"/>
                  <a:gd name="T8" fmla="*/ 5 w 5"/>
                  <a:gd name="T9" fmla="*/ 8 h 8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5" h="8">
                    <a:moveTo>
                      <a:pt x="3" y="8"/>
                    </a:moveTo>
                    <a:cubicBezTo>
                      <a:pt x="5" y="5"/>
                      <a:pt x="3" y="3"/>
                      <a:pt x="0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1" name="Freeform 74"/>
              <p:cNvSpPr>
                <a:spLocks/>
              </p:cNvSpPr>
              <p:nvPr/>
            </p:nvSpPr>
            <p:spPr bwMode="auto">
              <a:xfrm>
                <a:off x="3703" y="1432"/>
                <a:ext cx="48" cy="57"/>
              </a:xfrm>
              <a:custGeom>
                <a:avLst/>
                <a:gdLst>
                  <a:gd name="T0" fmla="*/ 2147483647 w 4"/>
                  <a:gd name="T1" fmla="*/ 2147483647 h 5"/>
                  <a:gd name="T2" fmla="*/ 0 w 4"/>
                  <a:gd name="T3" fmla="*/ 0 h 5"/>
                  <a:gd name="T4" fmla="*/ 0 60000 65536"/>
                  <a:gd name="T5" fmla="*/ 0 60000 65536"/>
                  <a:gd name="T6" fmla="*/ 0 w 4"/>
                  <a:gd name="T7" fmla="*/ 0 h 5"/>
                  <a:gd name="T8" fmla="*/ 4 w 4"/>
                  <a:gd name="T9" fmla="*/ 5 h 5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4" h="5">
                    <a:moveTo>
                      <a:pt x="4" y="5"/>
                    </a:moveTo>
                    <a:cubicBezTo>
                      <a:pt x="4" y="4"/>
                      <a:pt x="2" y="2"/>
                      <a:pt x="0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2" name="Freeform 75"/>
              <p:cNvSpPr>
                <a:spLocks/>
              </p:cNvSpPr>
              <p:nvPr/>
            </p:nvSpPr>
            <p:spPr bwMode="auto">
              <a:xfrm>
                <a:off x="3699" y="1467"/>
                <a:ext cx="43" cy="23"/>
              </a:xfrm>
              <a:custGeom>
                <a:avLst/>
                <a:gdLst>
                  <a:gd name="T0" fmla="*/ 2147483647 w 4"/>
                  <a:gd name="T1" fmla="*/ 2147483647 h 2"/>
                  <a:gd name="T2" fmla="*/ 0 w 4"/>
                  <a:gd name="T3" fmla="*/ 0 h 2"/>
                  <a:gd name="T4" fmla="*/ 0 60000 65536"/>
                  <a:gd name="T5" fmla="*/ 0 60000 65536"/>
                  <a:gd name="T6" fmla="*/ 0 w 4"/>
                  <a:gd name="T7" fmla="*/ 0 h 2"/>
                  <a:gd name="T8" fmla="*/ 4 w 4"/>
                  <a:gd name="T9" fmla="*/ 2 h 2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4" h="2">
                    <a:moveTo>
                      <a:pt x="4" y="2"/>
                    </a:moveTo>
                    <a:cubicBezTo>
                      <a:pt x="3" y="1"/>
                      <a:pt x="1" y="0"/>
                      <a:pt x="0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3" name="Freeform 76"/>
              <p:cNvSpPr>
                <a:spLocks/>
              </p:cNvSpPr>
              <p:nvPr/>
            </p:nvSpPr>
            <p:spPr bwMode="auto">
              <a:xfrm>
                <a:off x="3752" y="1444"/>
                <a:ext cx="58" cy="34"/>
              </a:xfrm>
              <a:custGeom>
                <a:avLst/>
                <a:gdLst>
                  <a:gd name="T0" fmla="*/ 2147483647 w 5"/>
                  <a:gd name="T1" fmla="*/ 2147483647 h 3"/>
                  <a:gd name="T2" fmla="*/ 0 w 5"/>
                  <a:gd name="T3" fmla="*/ 0 h 3"/>
                  <a:gd name="T4" fmla="*/ 0 60000 65536"/>
                  <a:gd name="T5" fmla="*/ 0 60000 65536"/>
                  <a:gd name="T6" fmla="*/ 0 w 5"/>
                  <a:gd name="T7" fmla="*/ 0 h 3"/>
                  <a:gd name="T8" fmla="*/ 5 w 5"/>
                  <a:gd name="T9" fmla="*/ 3 h 3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5" h="3">
                    <a:moveTo>
                      <a:pt x="5" y="3"/>
                    </a:moveTo>
                    <a:cubicBezTo>
                      <a:pt x="5" y="2"/>
                      <a:pt x="3" y="0"/>
                      <a:pt x="0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4" name="Freeform 77"/>
              <p:cNvSpPr>
                <a:spLocks/>
              </p:cNvSpPr>
              <p:nvPr/>
            </p:nvSpPr>
            <p:spPr bwMode="auto">
              <a:xfrm>
                <a:off x="3732" y="1432"/>
                <a:ext cx="58" cy="69"/>
              </a:xfrm>
              <a:custGeom>
                <a:avLst/>
                <a:gdLst>
                  <a:gd name="T0" fmla="*/ 2147483647 w 5"/>
                  <a:gd name="T1" fmla="*/ 2147483647 h 6"/>
                  <a:gd name="T2" fmla="*/ 0 w 5"/>
                  <a:gd name="T3" fmla="*/ 0 h 6"/>
                  <a:gd name="T4" fmla="*/ 0 60000 65536"/>
                  <a:gd name="T5" fmla="*/ 0 60000 65536"/>
                  <a:gd name="T6" fmla="*/ 0 w 5"/>
                  <a:gd name="T7" fmla="*/ 0 h 6"/>
                  <a:gd name="T8" fmla="*/ 5 w 5"/>
                  <a:gd name="T9" fmla="*/ 6 h 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5" h="6">
                    <a:moveTo>
                      <a:pt x="5" y="6"/>
                    </a:moveTo>
                    <a:cubicBezTo>
                      <a:pt x="4" y="3"/>
                      <a:pt x="3" y="1"/>
                      <a:pt x="0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5" name="Freeform 78"/>
              <p:cNvSpPr>
                <a:spLocks/>
              </p:cNvSpPr>
              <p:nvPr/>
            </p:nvSpPr>
            <p:spPr bwMode="auto">
              <a:xfrm>
                <a:off x="3699" y="1513"/>
                <a:ext cx="77" cy="57"/>
              </a:xfrm>
              <a:custGeom>
                <a:avLst/>
                <a:gdLst>
                  <a:gd name="T0" fmla="*/ 2147483647 w 7"/>
                  <a:gd name="T1" fmla="*/ 2147483647 h 5"/>
                  <a:gd name="T2" fmla="*/ 2147483647 w 7"/>
                  <a:gd name="T3" fmla="*/ 2147483647 h 5"/>
                  <a:gd name="T4" fmla="*/ 0 w 7"/>
                  <a:gd name="T5" fmla="*/ 0 h 5"/>
                  <a:gd name="T6" fmla="*/ 0 60000 65536"/>
                  <a:gd name="T7" fmla="*/ 0 60000 65536"/>
                  <a:gd name="T8" fmla="*/ 0 60000 65536"/>
                  <a:gd name="T9" fmla="*/ 0 w 7"/>
                  <a:gd name="T10" fmla="*/ 0 h 5"/>
                  <a:gd name="T11" fmla="*/ 7 w 7"/>
                  <a:gd name="T12" fmla="*/ 5 h 5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7" h="5">
                    <a:moveTo>
                      <a:pt x="7" y="5"/>
                    </a:moveTo>
                    <a:cubicBezTo>
                      <a:pt x="6" y="5"/>
                      <a:pt x="5" y="5"/>
                      <a:pt x="4" y="4"/>
                    </a:cubicBezTo>
                    <a:lnTo>
                      <a:pt x="0" y="0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6" name="Freeform 79"/>
              <p:cNvSpPr>
                <a:spLocks/>
              </p:cNvSpPr>
              <p:nvPr/>
            </p:nvSpPr>
            <p:spPr bwMode="auto">
              <a:xfrm>
                <a:off x="3742" y="1559"/>
                <a:ext cx="24" cy="57"/>
              </a:xfrm>
              <a:custGeom>
                <a:avLst/>
                <a:gdLst>
                  <a:gd name="T0" fmla="*/ 0 w 2"/>
                  <a:gd name="T1" fmla="*/ 0 h 5"/>
                  <a:gd name="T2" fmla="*/ 2147483647 w 2"/>
                  <a:gd name="T3" fmla="*/ 2147483647 h 5"/>
                  <a:gd name="T4" fmla="*/ 0 60000 65536"/>
                  <a:gd name="T5" fmla="*/ 0 60000 65536"/>
                  <a:gd name="T6" fmla="*/ 0 w 2"/>
                  <a:gd name="T7" fmla="*/ 0 h 5"/>
                  <a:gd name="T8" fmla="*/ 2 w 2"/>
                  <a:gd name="T9" fmla="*/ 5 h 5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2" h="5">
                    <a:moveTo>
                      <a:pt x="0" y="0"/>
                    </a:moveTo>
                    <a:cubicBezTo>
                      <a:pt x="1" y="2"/>
                      <a:pt x="2" y="3"/>
                      <a:pt x="1" y="5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7" name="Freeform 80"/>
              <p:cNvSpPr>
                <a:spLocks/>
              </p:cNvSpPr>
              <p:nvPr/>
            </p:nvSpPr>
            <p:spPr bwMode="auto">
              <a:xfrm>
                <a:off x="3699" y="1536"/>
                <a:ext cx="43" cy="115"/>
              </a:xfrm>
              <a:custGeom>
                <a:avLst/>
                <a:gdLst>
                  <a:gd name="T0" fmla="*/ 0 w 4"/>
                  <a:gd name="T1" fmla="*/ 0 h 10"/>
                  <a:gd name="T2" fmla="*/ 2147483647 w 4"/>
                  <a:gd name="T3" fmla="*/ 2147483647 h 10"/>
                  <a:gd name="T4" fmla="*/ 0 60000 65536"/>
                  <a:gd name="T5" fmla="*/ 0 60000 65536"/>
                  <a:gd name="T6" fmla="*/ 0 w 4"/>
                  <a:gd name="T7" fmla="*/ 0 h 10"/>
                  <a:gd name="T8" fmla="*/ 4 w 4"/>
                  <a:gd name="T9" fmla="*/ 10 h 10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4" h="10">
                    <a:moveTo>
                      <a:pt x="0" y="0"/>
                    </a:moveTo>
                    <a:cubicBezTo>
                      <a:pt x="3" y="2"/>
                      <a:pt x="4" y="6"/>
                      <a:pt x="2" y="1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8" name="Freeform 81"/>
              <p:cNvSpPr>
                <a:spLocks/>
              </p:cNvSpPr>
              <p:nvPr/>
            </p:nvSpPr>
            <p:spPr bwMode="auto">
              <a:xfrm>
                <a:off x="3699" y="1547"/>
                <a:ext cx="34" cy="115"/>
              </a:xfrm>
              <a:custGeom>
                <a:avLst/>
                <a:gdLst>
                  <a:gd name="T0" fmla="*/ 0 w 3"/>
                  <a:gd name="T1" fmla="*/ 2147483647 h 10"/>
                  <a:gd name="T2" fmla="*/ 0 w 3"/>
                  <a:gd name="T3" fmla="*/ 0 h 10"/>
                  <a:gd name="T4" fmla="*/ 0 60000 65536"/>
                  <a:gd name="T5" fmla="*/ 0 60000 65536"/>
                  <a:gd name="T6" fmla="*/ 0 w 3"/>
                  <a:gd name="T7" fmla="*/ 0 h 10"/>
                  <a:gd name="T8" fmla="*/ 3 w 3"/>
                  <a:gd name="T9" fmla="*/ 10 h 10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3" h="10">
                    <a:moveTo>
                      <a:pt x="0" y="10"/>
                    </a:moveTo>
                    <a:cubicBezTo>
                      <a:pt x="3" y="8"/>
                      <a:pt x="2" y="4"/>
                      <a:pt x="0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9" name="Freeform 82"/>
              <p:cNvSpPr>
                <a:spLocks/>
              </p:cNvSpPr>
              <p:nvPr/>
            </p:nvSpPr>
            <p:spPr bwMode="auto">
              <a:xfrm>
                <a:off x="3670" y="1559"/>
                <a:ext cx="29" cy="126"/>
              </a:xfrm>
              <a:custGeom>
                <a:avLst/>
                <a:gdLst>
                  <a:gd name="T0" fmla="*/ 0 w 2"/>
                  <a:gd name="T1" fmla="*/ 0 h 11"/>
                  <a:gd name="T2" fmla="*/ 0 w 2"/>
                  <a:gd name="T3" fmla="*/ 2147483647 h 11"/>
                  <a:gd name="T4" fmla="*/ 0 60000 65536"/>
                  <a:gd name="T5" fmla="*/ 0 60000 65536"/>
                  <a:gd name="T6" fmla="*/ 0 w 2"/>
                  <a:gd name="T7" fmla="*/ 0 h 11"/>
                  <a:gd name="T8" fmla="*/ 2 w 2"/>
                  <a:gd name="T9" fmla="*/ 11 h 11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2" h="11">
                    <a:moveTo>
                      <a:pt x="0" y="0"/>
                    </a:moveTo>
                    <a:cubicBezTo>
                      <a:pt x="2" y="6"/>
                      <a:pt x="1" y="9"/>
                      <a:pt x="0" y="11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0" name="Freeform 83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1" name="Freeform 84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2" name="Freeform 85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3" name="Freeform 86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4" name="Freeform 87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5" name="Freeform 88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6" name="Freeform 89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7" name="Freeform 90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8" name="Freeform 91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9" name="Freeform 92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0" name="Freeform 93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1" name="Freeform 94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2" name="Freeform 95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3" name="Freeform 96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4" name="Freeform 97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5" name="Freeform 98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6" name="Freeform 99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7" name="Freeform 100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8" name="Freeform 101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9" name="Freeform 102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0" name="Freeform 103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1" name="Freeform 104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2" name="Freeform 105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3" name="Freeform 106"/>
              <p:cNvSpPr>
                <a:spLocks/>
              </p:cNvSpPr>
              <p:nvPr/>
            </p:nvSpPr>
            <p:spPr bwMode="auto">
              <a:xfrm>
                <a:off x="3410" y="1386"/>
                <a:ext cx="48" cy="184"/>
              </a:xfrm>
              <a:custGeom>
                <a:avLst/>
                <a:gdLst>
                  <a:gd name="T0" fmla="*/ 2147483647 w 4"/>
                  <a:gd name="T1" fmla="*/ 2147483647 h 16"/>
                  <a:gd name="T2" fmla="*/ 2147483647 w 4"/>
                  <a:gd name="T3" fmla="*/ 2147483647 h 16"/>
                  <a:gd name="T4" fmla="*/ 2147483647 w 4"/>
                  <a:gd name="T5" fmla="*/ 0 h 16"/>
                  <a:gd name="T6" fmla="*/ 2147483647 w 4"/>
                  <a:gd name="T7" fmla="*/ 2147483647 h 1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6"/>
                  <a:gd name="T14" fmla="*/ 4 w 4"/>
                  <a:gd name="T15" fmla="*/ 16 h 1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6">
                    <a:moveTo>
                      <a:pt x="1" y="1"/>
                    </a:moveTo>
                    <a:cubicBezTo>
                      <a:pt x="0" y="7"/>
                      <a:pt x="0" y="12"/>
                      <a:pt x="2" y="16"/>
                    </a:cubicBezTo>
                    <a:cubicBezTo>
                      <a:pt x="3" y="10"/>
                      <a:pt x="4" y="5"/>
                      <a:pt x="3" y="0"/>
                    </a:cubicBezTo>
                    <a:cubicBezTo>
                      <a:pt x="2" y="0"/>
                      <a:pt x="1" y="1"/>
                      <a:pt x="1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4" name="Freeform 107"/>
              <p:cNvSpPr>
                <a:spLocks/>
              </p:cNvSpPr>
              <p:nvPr/>
            </p:nvSpPr>
            <p:spPr bwMode="auto">
              <a:xfrm>
                <a:off x="3434" y="1375"/>
                <a:ext cx="43" cy="172"/>
              </a:xfrm>
              <a:custGeom>
                <a:avLst/>
                <a:gdLst>
                  <a:gd name="T0" fmla="*/ 2147483647 w 4"/>
                  <a:gd name="T1" fmla="*/ 2147483647 h 15"/>
                  <a:gd name="T2" fmla="*/ 2147483647 w 4"/>
                  <a:gd name="T3" fmla="*/ 2147483647 h 15"/>
                  <a:gd name="T4" fmla="*/ 2147483647 w 4"/>
                  <a:gd name="T5" fmla="*/ 0 h 15"/>
                  <a:gd name="T6" fmla="*/ 2147483647 w 4"/>
                  <a:gd name="T7" fmla="*/ 2147483647 h 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5"/>
                  <a:gd name="T14" fmla="*/ 4 w 4"/>
                  <a:gd name="T15" fmla="*/ 15 h 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5">
                    <a:moveTo>
                      <a:pt x="1" y="1"/>
                    </a:moveTo>
                    <a:cubicBezTo>
                      <a:pt x="0" y="6"/>
                      <a:pt x="0" y="11"/>
                      <a:pt x="2" y="15"/>
                    </a:cubicBezTo>
                    <a:cubicBezTo>
                      <a:pt x="4" y="9"/>
                      <a:pt x="4" y="4"/>
                      <a:pt x="3" y="0"/>
                    </a:cubicBezTo>
                    <a:cubicBezTo>
                      <a:pt x="3" y="0"/>
                      <a:pt x="2" y="0"/>
                      <a:pt x="1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5" name="Freeform 108"/>
              <p:cNvSpPr>
                <a:spLocks/>
              </p:cNvSpPr>
              <p:nvPr/>
            </p:nvSpPr>
            <p:spPr bwMode="auto">
              <a:xfrm>
                <a:off x="3458" y="1352"/>
                <a:ext cx="43" cy="155"/>
              </a:xfrm>
              <a:custGeom>
                <a:avLst/>
                <a:gdLst>
                  <a:gd name="T0" fmla="*/ 2147483647 w 4"/>
                  <a:gd name="T1" fmla="*/ 2147483647 h 14"/>
                  <a:gd name="T2" fmla="*/ 2147483647 w 4"/>
                  <a:gd name="T3" fmla="*/ 2147483647 h 14"/>
                  <a:gd name="T4" fmla="*/ 2147483647 w 4"/>
                  <a:gd name="T5" fmla="*/ 0 h 14"/>
                  <a:gd name="T6" fmla="*/ 2147483647 w 4"/>
                  <a:gd name="T7" fmla="*/ 2147483647 h 1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4"/>
                  <a:gd name="T14" fmla="*/ 4 w 4"/>
                  <a:gd name="T15" fmla="*/ 14 h 1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4">
                    <a:moveTo>
                      <a:pt x="2" y="1"/>
                    </a:moveTo>
                    <a:cubicBezTo>
                      <a:pt x="1" y="6"/>
                      <a:pt x="0" y="11"/>
                      <a:pt x="2" y="14"/>
                    </a:cubicBezTo>
                    <a:cubicBezTo>
                      <a:pt x="4" y="9"/>
                      <a:pt x="4" y="4"/>
                      <a:pt x="4" y="0"/>
                    </a:cubicBezTo>
                    <a:cubicBezTo>
                      <a:pt x="3" y="1"/>
                      <a:pt x="2" y="1"/>
                      <a:pt x="2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6" name="Freeform 109"/>
              <p:cNvSpPr>
                <a:spLocks/>
              </p:cNvSpPr>
              <p:nvPr/>
            </p:nvSpPr>
            <p:spPr bwMode="auto">
              <a:xfrm>
                <a:off x="3491" y="1340"/>
                <a:ext cx="43" cy="149"/>
              </a:xfrm>
              <a:custGeom>
                <a:avLst/>
                <a:gdLst>
                  <a:gd name="T0" fmla="*/ 2147483647 w 4"/>
                  <a:gd name="T1" fmla="*/ 2147483647 h 13"/>
                  <a:gd name="T2" fmla="*/ 2147483647 w 4"/>
                  <a:gd name="T3" fmla="*/ 2147483647 h 13"/>
                  <a:gd name="T4" fmla="*/ 2147483647 w 4"/>
                  <a:gd name="T5" fmla="*/ 0 h 13"/>
                  <a:gd name="T6" fmla="*/ 2147483647 w 4"/>
                  <a:gd name="T7" fmla="*/ 2147483647 h 1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3"/>
                  <a:gd name="T14" fmla="*/ 4 w 4"/>
                  <a:gd name="T15" fmla="*/ 13 h 1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3">
                    <a:moveTo>
                      <a:pt x="1" y="1"/>
                    </a:moveTo>
                    <a:cubicBezTo>
                      <a:pt x="0" y="5"/>
                      <a:pt x="0" y="10"/>
                      <a:pt x="2" y="13"/>
                    </a:cubicBezTo>
                    <a:cubicBezTo>
                      <a:pt x="3" y="8"/>
                      <a:pt x="4" y="4"/>
                      <a:pt x="3" y="0"/>
                    </a:cubicBezTo>
                    <a:cubicBezTo>
                      <a:pt x="2" y="0"/>
                      <a:pt x="2" y="1"/>
                      <a:pt x="1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7" name="Freeform 110"/>
              <p:cNvSpPr>
                <a:spLocks/>
              </p:cNvSpPr>
              <p:nvPr/>
            </p:nvSpPr>
            <p:spPr bwMode="auto">
              <a:xfrm>
                <a:off x="3511" y="1329"/>
                <a:ext cx="48" cy="138"/>
              </a:xfrm>
              <a:custGeom>
                <a:avLst/>
                <a:gdLst>
                  <a:gd name="T0" fmla="*/ 2147483647 w 4"/>
                  <a:gd name="T1" fmla="*/ 2147483647 h 12"/>
                  <a:gd name="T2" fmla="*/ 2147483647 w 4"/>
                  <a:gd name="T3" fmla="*/ 2147483647 h 12"/>
                  <a:gd name="T4" fmla="*/ 2147483647 w 4"/>
                  <a:gd name="T5" fmla="*/ 0 h 12"/>
                  <a:gd name="T6" fmla="*/ 2147483647 w 4"/>
                  <a:gd name="T7" fmla="*/ 2147483647 h 1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2"/>
                  <a:gd name="T14" fmla="*/ 4 w 4"/>
                  <a:gd name="T15" fmla="*/ 12 h 1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2">
                    <a:moveTo>
                      <a:pt x="2" y="1"/>
                    </a:moveTo>
                    <a:cubicBezTo>
                      <a:pt x="1" y="5"/>
                      <a:pt x="0" y="9"/>
                      <a:pt x="2" y="12"/>
                    </a:cubicBezTo>
                    <a:cubicBezTo>
                      <a:pt x="4" y="7"/>
                      <a:pt x="4" y="3"/>
                      <a:pt x="3" y="0"/>
                    </a:cubicBezTo>
                    <a:cubicBezTo>
                      <a:pt x="3" y="0"/>
                      <a:pt x="2" y="0"/>
                      <a:pt x="2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8" name="Freeform 111"/>
              <p:cNvSpPr>
                <a:spLocks/>
              </p:cNvSpPr>
              <p:nvPr/>
            </p:nvSpPr>
            <p:spPr bwMode="auto">
              <a:xfrm>
                <a:off x="3535" y="1306"/>
                <a:ext cx="43" cy="126"/>
              </a:xfrm>
              <a:custGeom>
                <a:avLst/>
                <a:gdLst>
                  <a:gd name="T0" fmla="*/ 2147483647 w 4"/>
                  <a:gd name="T1" fmla="*/ 2147483647 h 11"/>
                  <a:gd name="T2" fmla="*/ 2147483647 w 4"/>
                  <a:gd name="T3" fmla="*/ 2147483647 h 11"/>
                  <a:gd name="T4" fmla="*/ 2147483647 w 4"/>
                  <a:gd name="T5" fmla="*/ 0 h 11"/>
                  <a:gd name="T6" fmla="*/ 2147483647 w 4"/>
                  <a:gd name="T7" fmla="*/ 2147483647 h 1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1"/>
                  <a:gd name="T14" fmla="*/ 4 w 4"/>
                  <a:gd name="T15" fmla="*/ 11 h 1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1">
                    <a:moveTo>
                      <a:pt x="2" y="1"/>
                    </a:moveTo>
                    <a:cubicBezTo>
                      <a:pt x="1" y="5"/>
                      <a:pt x="0" y="9"/>
                      <a:pt x="2" y="11"/>
                    </a:cubicBezTo>
                    <a:cubicBezTo>
                      <a:pt x="4" y="7"/>
                      <a:pt x="4" y="4"/>
                      <a:pt x="4" y="0"/>
                    </a:cubicBezTo>
                    <a:cubicBezTo>
                      <a:pt x="3" y="1"/>
                      <a:pt x="3" y="1"/>
                      <a:pt x="2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9" name="Freeform 112"/>
              <p:cNvSpPr>
                <a:spLocks/>
              </p:cNvSpPr>
              <p:nvPr/>
            </p:nvSpPr>
            <p:spPr bwMode="auto">
              <a:xfrm>
                <a:off x="3559" y="1294"/>
                <a:ext cx="43" cy="115"/>
              </a:xfrm>
              <a:custGeom>
                <a:avLst/>
                <a:gdLst>
                  <a:gd name="T0" fmla="*/ 2147483647 w 4"/>
                  <a:gd name="T1" fmla="*/ 2147483647 h 10"/>
                  <a:gd name="T2" fmla="*/ 2147483647 w 4"/>
                  <a:gd name="T3" fmla="*/ 2147483647 h 10"/>
                  <a:gd name="T4" fmla="*/ 2147483647 w 4"/>
                  <a:gd name="T5" fmla="*/ 0 h 10"/>
                  <a:gd name="T6" fmla="*/ 2147483647 w 4"/>
                  <a:gd name="T7" fmla="*/ 2147483647 h 1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0"/>
                  <a:gd name="T14" fmla="*/ 4 w 4"/>
                  <a:gd name="T15" fmla="*/ 10 h 1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0">
                    <a:moveTo>
                      <a:pt x="3" y="1"/>
                    </a:moveTo>
                    <a:cubicBezTo>
                      <a:pt x="2" y="4"/>
                      <a:pt x="0" y="8"/>
                      <a:pt x="2" y="10"/>
                    </a:cubicBezTo>
                    <a:cubicBezTo>
                      <a:pt x="4" y="7"/>
                      <a:pt x="4" y="3"/>
                      <a:pt x="4" y="0"/>
                    </a:cubicBezTo>
                    <a:cubicBezTo>
                      <a:pt x="4" y="0"/>
                      <a:pt x="3" y="0"/>
                      <a:pt x="3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0" name="Freeform 113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1" name="Freeform 114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2" name="Freeform 115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3" name="Freeform 116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4" name="Freeform 117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5" name="Freeform 118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6" name="Freeform 119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7" name="Freeform 120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8" name="Freeform 121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9" name="Freeform 122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0" name="Freeform 123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1" name="Freeform 124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2" name="Freeform 125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3" name="Freeform 126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4" name="Freeform 127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5" name="Freeform 128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6" name="Freeform 129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7" name="Freeform 130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8" name="Freeform 131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9" name="Freeform 132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0" name="Freeform 133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1" name="Freeform 134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2" name="Freeform 135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3" name="Freeform 136"/>
              <p:cNvSpPr>
                <a:spLocks/>
              </p:cNvSpPr>
              <p:nvPr/>
            </p:nvSpPr>
            <p:spPr bwMode="auto">
              <a:xfrm>
                <a:off x="3386" y="1329"/>
                <a:ext cx="72" cy="103"/>
              </a:xfrm>
              <a:custGeom>
                <a:avLst/>
                <a:gdLst>
                  <a:gd name="T0" fmla="*/ 0 w 6"/>
                  <a:gd name="T1" fmla="*/ 2147483647 h 9"/>
                  <a:gd name="T2" fmla="*/ 2147483647 w 6"/>
                  <a:gd name="T3" fmla="*/ 2147483647 h 9"/>
                  <a:gd name="T4" fmla="*/ 2147483647 w 6"/>
                  <a:gd name="T5" fmla="*/ 2147483647 h 9"/>
                  <a:gd name="T6" fmla="*/ 2147483647 w 6"/>
                  <a:gd name="T7" fmla="*/ 0 h 9"/>
                  <a:gd name="T8" fmla="*/ 2147483647 w 6"/>
                  <a:gd name="T9" fmla="*/ 2147483647 h 9"/>
                  <a:gd name="T10" fmla="*/ 2147483647 w 6"/>
                  <a:gd name="T11" fmla="*/ 2147483647 h 9"/>
                  <a:gd name="T12" fmla="*/ 0 w 6"/>
                  <a:gd name="T13" fmla="*/ 2147483647 h 9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6"/>
                  <a:gd name="T22" fmla="*/ 0 h 9"/>
                  <a:gd name="T23" fmla="*/ 6 w 6"/>
                  <a:gd name="T24" fmla="*/ 9 h 9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6" h="9">
                    <a:moveTo>
                      <a:pt x="0" y="9"/>
                    </a:moveTo>
                    <a:cubicBezTo>
                      <a:pt x="0" y="9"/>
                      <a:pt x="0" y="6"/>
                      <a:pt x="1" y="3"/>
                    </a:cubicBezTo>
                    <a:cubicBezTo>
                      <a:pt x="1" y="2"/>
                      <a:pt x="1" y="2"/>
                      <a:pt x="2" y="1"/>
                    </a:cubicBezTo>
                    <a:cubicBezTo>
                      <a:pt x="3" y="0"/>
                      <a:pt x="5" y="0"/>
                      <a:pt x="6" y="0"/>
                    </a:cubicBezTo>
                    <a:cubicBezTo>
                      <a:pt x="6" y="1"/>
                      <a:pt x="5" y="2"/>
                      <a:pt x="4" y="3"/>
                    </a:cubicBezTo>
                    <a:cubicBezTo>
                      <a:pt x="4" y="4"/>
                      <a:pt x="4" y="5"/>
                      <a:pt x="4" y="6"/>
                    </a:cubicBezTo>
                    <a:cubicBezTo>
                      <a:pt x="3" y="8"/>
                      <a:pt x="2" y="9"/>
                      <a:pt x="0" y="9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4" name="Freeform 137"/>
              <p:cNvSpPr>
                <a:spLocks/>
              </p:cNvSpPr>
              <p:nvPr/>
            </p:nvSpPr>
            <p:spPr bwMode="auto">
              <a:xfrm>
                <a:off x="3424" y="1317"/>
                <a:ext cx="67" cy="103"/>
              </a:xfrm>
              <a:custGeom>
                <a:avLst/>
                <a:gdLst>
                  <a:gd name="T0" fmla="*/ 2147483647 w 6"/>
                  <a:gd name="T1" fmla="*/ 2147483647 h 9"/>
                  <a:gd name="T2" fmla="*/ 2147483647 w 6"/>
                  <a:gd name="T3" fmla="*/ 2147483647 h 9"/>
                  <a:gd name="T4" fmla="*/ 2147483647 w 6"/>
                  <a:gd name="T5" fmla="*/ 2147483647 h 9"/>
                  <a:gd name="T6" fmla="*/ 2147483647 w 6"/>
                  <a:gd name="T7" fmla="*/ 2147483647 h 9"/>
                  <a:gd name="T8" fmla="*/ 2147483647 w 6"/>
                  <a:gd name="T9" fmla="*/ 2147483647 h 9"/>
                  <a:gd name="T10" fmla="*/ 2147483647 w 6"/>
                  <a:gd name="T11" fmla="*/ 2147483647 h 9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6"/>
                  <a:gd name="T19" fmla="*/ 0 h 9"/>
                  <a:gd name="T20" fmla="*/ 6 w 6"/>
                  <a:gd name="T21" fmla="*/ 9 h 9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6" h="9">
                    <a:moveTo>
                      <a:pt x="1" y="9"/>
                    </a:moveTo>
                    <a:cubicBezTo>
                      <a:pt x="0" y="8"/>
                      <a:pt x="1" y="6"/>
                      <a:pt x="2" y="4"/>
                    </a:cubicBezTo>
                    <a:cubicBezTo>
                      <a:pt x="3" y="2"/>
                      <a:pt x="4" y="0"/>
                      <a:pt x="6" y="1"/>
                    </a:cubicBezTo>
                    <a:cubicBezTo>
                      <a:pt x="5" y="2"/>
                      <a:pt x="5" y="3"/>
                      <a:pt x="5" y="4"/>
                    </a:cubicBezTo>
                    <a:cubicBezTo>
                      <a:pt x="4" y="5"/>
                      <a:pt x="4" y="6"/>
                      <a:pt x="4" y="6"/>
                    </a:cubicBezTo>
                    <a:cubicBezTo>
                      <a:pt x="4" y="8"/>
                      <a:pt x="2" y="8"/>
                      <a:pt x="1" y="9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5" name="Freeform 138"/>
              <p:cNvSpPr>
                <a:spLocks/>
              </p:cNvSpPr>
              <p:nvPr/>
            </p:nvSpPr>
            <p:spPr bwMode="auto">
              <a:xfrm>
                <a:off x="3467" y="1317"/>
                <a:ext cx="43" cy="92"/>
              </a:xfrm>
              <a:custGeom>
                <a:avLst/>
                <a:gdLst>
                  <a:gd name="T0" fmla="*/ 0 w 4"/>
                  <a:gd name="T1" fmla="*/ 2147483647 h 8"/>
                  <a:gd name="T2" fmla="*/ 2147483647 w 4"/>
                  <a:gd name="T3" fmla="*/ 2147483647 h 8"/>
                  <a:gd name="T4" fmla="*/ 2147483647 w 4"/>
                  <a:gd name="T5" fmla="*/ 0 h 8"/>
                  <a:gd name="T6" fmla="*/ 2147483647 w 4"/>
                  <a:gd name="T7" fmla="*/ 2147483647 h 8"/>
                  <a:gd name="T8" fmla="*/ 2147483647 w 4"/>
                  <a:gd name="T9" fmla="*/ 2147483647 h 8"/>
                  <a:gd name="T10" fmla="*/ 0 w 4"/>
                  <a:gd name="T11" fmla="*/ 2147483647 h 8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"/>
                  <a:gd name="T19" fmla="*/ 0 h 8"/>
                  <a:gd name="T20" fmla="*/ 4 w 4"/>
                  <a:gd name="T21" fmla="*/ 8 h 8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" h="8">
                    <a:moveTo>
                      <a:pt x="0" y="8"/>
                    </a:moveTo>
                    <a:cubicBezTo>
                      <a:pt x="0" y="7"/>
                      <a:pt x="0" y="5"/>
                      <a:pt x="1" y="3"/>
                    </a:cubicBezTo>
                    <a:cubicBezTo>
                      <a:pt x="1" y="1"/>
                      <a:pt x="3" y="0"/>
                      <a:pt x="4" y="0"/>
                    </a:cubicBezTo>
                    <a:cubicBezTo>
                      <a:pt x="4" y="1"/>
                      <a:pt x="4" y="2"/>
                      <a:pt x="3" y="3"/>
                    </a:cubicBezTo>
                    <a:cubicBezTo>
                      <a:pt x="3" y="4"/>
                      <a:pt x="3" y="5"/>
                      <a:pt x="3" y="6"/>
                    </a:cubicBezTo>
                    <a:cubicBezTo>
                      <a:pt x="2" y="7"/>
                      <a:pt x="1" y="7"/>
                      <a:pt x="0" y="8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6" name="Freeform 139"/>
              <p:cNvSpPr>
                <a:spLocks/>
              </p:cNvSpPr>
              <p:nvPr/>
            </p:nvSpPr>
            <p:spPr bwMode="auto">
              <a:xfrm>
                <a:off x="3501" y="1317"/>
                <a:ext cx="34" cy="80"/>
              </a:xfrm>
              <a:custGeom>
                <a:avLst/>
                <a:gdLst>
                  <a:gd name="T0" fmla="*/ 0 w 3"/>
                  <a:gd name="T1" fmla="*/ 2147483647 h 7"/>
                  <a:gd name="T2" fmla="*/ 0 w 3"/>
                  <a:gd name="T3" fmla="*/ 2147483647 h 7"/>
                  <a:gd name="T4" fmla="*/ 2147483647 w 3"/>
                  <a:gd name="T5" fmla="*/ 0 h 7"/>
                  <a:gd name="T6" fmla="*/ 2147483647 w 3"/>
                  <a:gd name="T7" fmla="*/ 2147483647 h 7"/>
                  <a:gd name="T8" fmla="*/ 2147483647 w 3"/>
                  <a:gd name="T9" fmla="*/ 2147483647 h 7"/>
                  <a:gd name="T10" fmla="*/ 0 w 3"/>
                  <a:gd name="T11" fmla="*/ 2147483647 h 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7"/>
                  <a:gd name="T20" fmla="*/ 3 w 3"/>
                  <a:gd name="T21" fmla="*/ 7 h 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7">
                    <a:moveTo>
                      <a:pt x="0" y="7"/>
                    </a:moveTo>
                    <a:cubicBezTo>
                      <a:pt x="0" y="6"/>
                      <a:pt x="0" y="4"/>
                      <a:pt x="0" y="3"/>
                    </a:cubicBezTo>
                    <a:cubicBezTo>
                      <a:pt x="1" y="1"/>
                      <a:pt x="2" y="0"/>
                      <a:pt x="3" y="0"/>
                    </a:cubicBezTo>
                    <a:cubicBezTo>
                      <a:pt x="3" y="1"/>
                      <a:pt x="3" y="2"/>
                      <a:pt x="2" y="3"/>
                    </a:cubicBezTo>
                    <a:cubicBezTo>
                      <a:pt x="2" y="3"/>
                      <a:pt x="2" y="4"/>
                      <a:pt x="2" y="5"/>
                    </a:cubicBezTo>
                    <a:cubicBezTo>
                      <a:pt x="2" y="6"/>
                      <a:pt x="1" y="6"/>
                      <a:pt x="0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7" name="Freeform 140"/>
              <p:cNvSpPr>
                <a:spLocks/>
              </p:cNvSpPr>
              <p:nvPr/>
            </p:nvSpPr>
            <p:spPr bwMode="auto">
              <a:xfrm>
                <a:off x="3525" y="1306"/>
                <a:ext cx="34" cy="80"/>
              </a:xfrm>
              <a:custGeom>
                <a:avLst/>
                <a:gdLst>
                  <a:gd name="T0" fmla="*/ 0 w 3"/>
                  <a:gd name="T1" fmla="*/ 2147483647 h 7"/>
                  <a:gd name="T2" fmla="*/ 0 w 3"/>
                  <a:gd name="T3" fmla="*/ 2147483647 h 7"/>
                  <a:gd name="T4" fmla="*/ 2147483647 w 3"/>
                  <a:gd name="T5" fmla="*/ 2147483647 h 7"/>
                  <a:gd name="T6" fmla="*/ 2147483647 w 3"/>
                  <a:gd name="T7" fmla="*/ 2147483647 h 7"/>
                  <a:gd name="T8" fmla="*/ 2147483647 w 3"/>
                  <a:gd name="T9" fmla="*/ 2147483647 h 7"/>
                  <a:gd name="T10" fmla="*/ 0 w 3"/>
                  <a:gd name="T11" fmla="*/ 2147483647 h 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7"/>
                  <a:gd name="T20" fmla="*/ 3 w 3"/>
                  <a:gd name="T21" fmla="*/ 7 h 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7">
                    <a:moveTo>
                      <a:pt x="0" y="7"/>
                    </a:moveTo>
                    <a:cubicBezTo>
                      <a:pt x="0" y="7"/>
                      <a:pt x="0" y="5"/>
                      <a:pt x="0" y="3"/>
                    </a:cubicBezTo>
                    <a:cubicBezTo>
                      <a:pt x="1" y="2"/>
                      <a:pt x="2" y="0"/>
                      <a:pt x="3" y="1"/>
                    </a:cubicBezTo>
                    <a:cubicBezTo>
                      <a:pt x="3" y="2"/>
                      <a:pt x="2" y="3"/>
                      <a:pt x="2" y="3"/>
                    </a:cubicBezTo>
                    <a:cubicBezTo>
                      <a:pt x="2" y="4"/>
                      <a:pt x="2" y="5"/>
                      <a:pt x="2" y="5"/>
                    </a:cubicBezTo>
                    <a:cubicBezTo>
                      <a:pt x="2" y="6"/>
                      <a:pt x="1" y="7"/>
                      <a:pt x="0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8" name="Freeform 141"/>
              <p:cNvSpPr>
                <a:spLocks/>
              </p:cNvSpPr>
              <p:nvPr/>
            </p:nvSpPr>
            <p:spPr bwMode="auto">
              <a:xfrm>
                <a:off x="3544" y="1306"/>
                <a:ext cx="34" cy="69"/>
              </a:xfrm>
              <a:custGeom>
                <a:avLst/>
                <a:gdLst>
                  <a:gd name="T0" fmla="*/ 0 w 3"/>
                  <a:gd name="T1" fmla="*/ 2147483647 h 6"/>
                  <a:gd name="T2" fmla="*/ 0 w 3"/>
                  <a:gd name="T3" fmla="*/ 2147483647 h 6"/>
                  <a:gd name="T4" fmla="*/ 2147483647 w 3"/>
                  <a:gd name="T5" fmla="*/ 2147483647 h 6"/>
                  <a:gd name="T6" fmla="*/ 2147483647 w 3"/>
                  <a:gd name="T7" fmla="*/ 2147483647 h 6"/>
                  <a:gd name="T8" fmla="*/ 2147483647 w 3"/>
                  <a:gd name="T9" fmla="*/ 2147483647 h 6"/>
                  <a:gd name="T10" fmla="*/ 0 w 3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6"/>
                  <a:gd name="T20" fmla="*/ 3 w 3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6">
                    <a:moveTo>
                      <a:pt x="0" y="6"/>
                    </a:moveTo>
                    <a:cubicBezTo>
                      <a:pt x="0" y="6"/>
                      <a:pt x="0" y="4"/>
                      <a:pt x="0" y="3"/>
                    </a:cubicBezTo>
                    <a:cubicBezTo>
                      <a:pt x="1" y="1"/>
                      <a:pt x="2" y="0"/>
                      <a:pt x="3" y="1"/>
                    </a:cubicBezTo>
                    <a:cubicBezTo>
                      <a:pt x="2" y="2"/>
                      <a:pt x="2" y="2"/>
                      <a:pt x="2" y="3"/>
                    </a:cubicBezTo>
                    <a:cubicBezTo>
                      <a:pt x="2" y="4"/>
                      <a:pt x="2" y="4"/>
                      <a:pt x="2" y="5"/>
                    </a:cubicBezTo>
                    <a:cubicBezTo>
                      <a:pt x="1" y="6"/>
                      <a:pt x="1" y="6"/>
                      <a:pt x="0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9" name="Freeform 142"/>
              <p:cNvSpPr>
                <a:spLocks/>
              </p:cNvSpPr>
              <p:nvPr/>
            </p:nvSpPr>
            <p:spPr bwMode="auto">
              <a:xfrm>
                <a:off x="3559" y="1306"/>
                <a:ext cx="34" cy="69"/>
              </a:xfrm>
              <a:custGeom>
                <a:avLst/>
                <a:gdLst>
                  <a:gd name="T0" fmla="*/ 0 w 3"/>
                  <a:gd name="T1" fmla="*/ 2147483647 h 6"/>
                  <a:gd name="T2" fmla="*/ 2147483647 w 3"/>
                  <a:gd name="T3" fmla="*/ 2147483647 h 6"/>
                  <a:gd name="T4" fmla="*/ 2147483647 w 3"/>
                  <a:gd name="T5" fmla="*/ 2147483647 h 6"/>
                  <a:gd name="T6" fmla="*/ 2147483647 w 3"/>
                  <a:gd name="T7" fmla="*/ 2147483647 h 6"/>
                  <a:gd name="T8" fmla="*/ 2147483647 w 3"/>
                  <a:gd name="T9" fmla="*/ 2147483647 h 6"/>
                  <a:gd name="T10" fmla="*/ 0 w 3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6"/>
                  <a:gd name="T20" fmla="*/ 3 w 3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6">
                    <a:moveTo>
                      <a:pt x="0" y="6"/>
                    </a:moveTo>
                    <a:cubicBezTo>
                      <a:pt x="0" y="5"/>
                      <a:pt x="0" y="4"/>
                      <a:pt x="1" y="2"/>
                    </a:cubicBezTo>
                    <a:cubicBezTo>
                      <a:pt x="1" y="1"/>
                      <a:pt x="2" y="0"/>
                      <a:pt x="3" y="1"/>
                    </a:cubicBezTo>
                    <a:cubicBezTo>
                      <a:pt x="3" y="1"/>
                      <a:pt x="2" y="2"/>
                      <a:pt x="2" y="3"/>
                    </a:cubicBezTo>
                    <a:cubicBezTo>
                      <a:pt x="2" y="3"/>
                      <a:pt x="2" y="4"/>
                      <a:pt x="2" y="4"/>
                    </a:cubicBezTo>
                    <a:cubicBezTo>
                      <a:pt x="2" y="5"/>
                      <a:pt x="1" y="6"/>
                      <a:pt x="0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0" name="Freeform 143"/>
              <p:cNvSpPr>
                <a:spLocks/>
              </p:cNvSpPr>
              <p:nvPr/>
            </p:nvSpPr>
            <p:spPr bwMode="auto">
              <a:xfrm>
                <a:off x="3578" y="1306"/>
                <a:ext cx="24" cy="57"/>
              </a:xfrm>
              <a:custGeom>
                <a:avLst/>
                <a:gdLst>
                  <a:gd name="T0" fmla="*/ 0 w 2"/>
                  <a:gd name="T1" fmla="*/ 2147483647 h 5"/>
                  <a:gd name="T2" fmla="*/ 0 w 2"/>
                  <a:gd name="T3" fmla="*/ 2147483647 h 5"/>
                  <a:gd name="T4" fmla="*/ 2147483647 w 2"/>
                  <a:gd name="T5" fmla="*/ 0 h 5"/>
                  <a:gd name="T6" fmla="*/ 2147483647 w 2"/>
                  <a:gd name="T7" fmla="*/ 2147483647 h 5"/>
                  <a:gd name="T8" fmla="*/ 2147483647 w 2"/>
                  <a:gd name="T9" fmla="*/ 2147483647 h 5"/>
                  <a:gd name="T10" fmla="*/ 0 w 2"/>
                  <a:gd name="T11" fmla="*/ 2147483647 h 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5"/>
                  <a:gd name="T20" fmla="*/ 2 w 2"/>
                  <a:gd name="T21" fmla="*/ 5 h 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5">
                    <a:moveTo>
                      <a:pt x="0" y="5"/>
                    </a:moveTo>
                    <a:cubicBezTo>
                      <a:pt x="0" y="5"/>
                      <a:pt x="0" y="3"/>
                      <a:pt x="0" y="2"/>
                    </a:cubicBezTo>
                    <a:cubicBezTo>
                      <a:pt x="1" y="1"/>
                      <a:pt x="1" y="0"/>
                      <a:pt x="2" y="0"/>
                    </a:cubicBezTo>
                    <a:cubicBezTo>
                      <a:pt x="2" y="1"/>
                      <a:pt x="2" y="2"/>
                      <a:pt x="1" y="2"/>
                    </a:cubicBezTo>
                    <a:cubicBezTo>
                      <a:pt x="1" y="3"/>
                      <a:pt x="1" y="4"/>
                      <a:pt x="1" y="4"/>
                    </a:cubicBezTo>
                    <a:cubicBezTo>
                      <a:pt x="1" y="5"/>
                      <a:pt x="0" y="5"/>
                      <a:pt x="0" y="5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1" name="Freeform 144"/>
              <p:cNvSpPr>
                <a:spLocks/>
              </p:cNvSpPr>
              <p:nvPr/>
            </p:nvSpPr>
            <p:spPr bwMode="auto">
              <a:xfrm>
                <a:off x="3593" y="1306"/>
                <a:ext cx="19" cy="57"/>
              </a:xfrm>
              <a:custGeom>
                <a:avLst/>
                <a:gdLst>
                  <a:gd name="T0" fmla="*/ 0 w 2"/>
                  <a:gd name="T1" fmla="*/ 2147483647 h 5"/>
                  <a:gd name="T2" fmla="*/ 0 w 2"/>
                  <a:gd name="T3" fmla="*/ 2147483647 h 5"/>
                  <a:gd name="T4" fmla="*/ 2147483647 w 2"/>
                  <a:gd name="T5" fmla="*/ 0 h 5"/>
                  <a:gd name="T6" fmla="*/ 2147483647 w 2"/>
                  <a:gd name="T7" fmla="*/ 2147483647 h 5"/>
                  <a:gd name="T8" fmla="*/ 2147483647 w 2"/>
                  <a:gd name="T9" fmla="*/ 2147483647 h 5"/>
                  <a:gd name="T10" fmla="*/ 0 w 2"/>
                  <a:gd name="T11" fmla="*/ 2147483647 h 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5"/>
                  <a:gd name="T20" fmla="*/ 2 w 2"/>
                  <a:gd name="T21" fmla="*/ 5 h 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5">
                    <a:moveTo>
                      <a:pt x="0" y="5"/>
                    </a:moveTo>
                    <a:cubicBezTo>
                      <a:pt x="0" y="5"/>
                      <a:pt x="0" y="3"/>
                      <a:pt x="0" y="2"/>
                    </a:cubicBezTo>
                    <a:cubicBezTo>
                      <a:pt x="1" y="1"/>
                      <a:pt x="1" y="0"/>
                      <a:pt x="2" y="0"/>
                    </a:cubicBezTo>
                    <a:cubicBezTo>
                      <a:pt x="2" y="1"/>
                      <a:pt x="2" y="2"/>
                      <a:pt x="2" y="2"/>
                    </a:cubicBezTo>
                    <a:cubicBezTo>
                      <a:pt x="1" y="3"/>
                      <a:pt x="1" y="3"/>
                      <a:pt x="1" y="4"/>
                    </a:cubicBezTo>
                    <a:cubicBezTo>
                      <a:pt x="1" y="4"/>
                      <a:pt x="1" y="5"/>
                      <a:pt x="0" y="5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2" name="Freeform 145"/>
              <p:cNvSpPr>
                <a:spLocks/>
              </p:cNvSpPr>
              <p:nvPr/>
            </p:nvSpPr>
            <p:spPr bwMode="auto">
              <a:xfrm>
                <a:off x="3602" y="1306"/>
                <a:ext cx="24" cy="46"/>
              </a:xfrm>
              <a:custGeom>
                <a:avLst/>
                <a:gdLst>
                  <a:gd name="T0" fmla="*/ 0 w 2"/>
                  <a:gd name="T1" fmla="*/ 2147483647 h 4"/>
                  <a:gd name="T2" fmla="*/ 2147483647 w 2"/>
                  <a:gd name="T3" fmla="*/ 2147483647 h 4"/>
                  <a:gd name="T4" fmla="*/ 2147483647 w 2"/>
                  <a:gd name="T5" fmla="*/ 0 h 4"/>
                  <a:gd name="T6" fmla="*/ 2147483647 w 2"/>
                  <a:gd name="T7" fmla="*/ 2147483647 h 4"/>
                  <a:gd name="T8" fmla="*/ 2147483647 w 2"/>
                  <a:gd name="T9" fmla="*/ 2147483647 h 4"/>
                  <a:gd name="T10" fmla="*/ 0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0" y="4"/>
                    </a:moveTo>
                    <a:cubicBezTo>
                      <a:pt x="0" y="4"/>
                      <a:pt x="0" y="3"/>
                      <a:pt x="1" y="2"/>
                    </a:cubicBezTo>
                    <a:cubicBezTo>
                      <a:pt x="1" y="1"/>
                      <a:pt x="1" y="0"/>
                      <a:pt x="2" y="0"/>
                    </a:cubicBezTo>
                    <a:cubicBezTo>
                      <a:pt x="2" y="1"/>
                      <a:pt x="2" y="1"/>
                      <a:pt x="1" y="2"/>
                    </a:cubicBezTo>
                    <a:cubicBezTo>
                      <a:pt x="1" y="2"/>
                      <a:pt x="1" y="3"/>
                      <a:pt x="1" y="3"/>
                    </a:cubicBezTo>
                    <a:cubicBezTo>
                      <a:pt x="1" y="4"/>
                      <a:pt x="1" y="4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3" name="Freeform 146"/>
              <p:cNvSpPr>
                <a:spLocks/>
              </p:cNvSpPr>
              <p:nvPr/>
            </p:nvSpPr>
            <p:spPr bwMode="auto">
              <a:xfrm>
                <a:off x="3612" y="1306"/>
                <a:ext cx="24" cy="46"/>
              </a:xfrm>
              <a:custGeom>
                <a:avLst/>
                <a:gdLst>
                  <a:gd name="T0" fmla="*/ 0 w 2"/>
                  <a:gd name="T1" fmla="*/ 2147483647 h 4"/>
                  <a:gd name="T2" fmla="*/ 2147483647 w 2"/>
                  <a:gd name="T3" fmla="*/ 2147483647 h 4"/>
                  <a:gd name="T4" fmla="*/ 2147483647 w 2"/>
                  <a:gd name="T5" fmla="*/ 0 h 4"/>
                  <a:gd name="T6" fmla="*/ 2147483647 w 2"/>
                  <a:gd name="T7" fmla="*/ 2147483647 h 4"/>
                  <a:gd name="T8" fmla="*/ 2147483647 w 2"/>
                  <a:gd name="T9" fmla="*/ 2147483647 h 4"/>
                  <a:gd name="T10" fmla="*/ 0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0" y="4"/>
                    </a:moveTo>
                    <a:cubicBezTo>
                      <a:pt x="0" y="4"/>
                      <a:pt x="0" y="3"/>
                      <a:pt x="1" y="2"/>
                    </a:cubicBezTo>
                    <a:cubicBezTo>
                      <a:pt x="1" y="1"/>
                      <a:pt x="1" y="0"/>
                      <a:pt x="2" y="0"/>
                    </a:cubicBezTo>
                    <a:cubicBezTo>
                      <a:pt x="2" y="1"/>
                      <a:pt x="1" y="1"/>
                      <a:pt x="1" y="2"/>
                    </a:cubicBezTo>
                    <a:cubicBezTo>
                      <a:pt x="1" y="2"/>
                      <a:pt x="1" y="3"/>
                      <a:pt x="1" y="3"/>
                    </a:cubicBezTo>
                    <a:cubicBezTo>
                      <a:pt x="1" y="4"/>
                      <a:pt x="1" y="4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4" name="Freeform 147"/>
              <p:cNvSpPr>
                <a:spLocks/>
              </p:cNvSpPr>
              <p:nvPr/>
            </p:nvSpPr>
            <p:spPr bwMode="auto">
              <a:xfrm>
                <a:off x="3626" y="1306"/>
                <a:ext cx="19" cy="46"/>
              </a:xfrm>
              <a:custGeom>
                <a:avLst/>
                <a:gdLst>
                  <a:gd name="T0" fmla="*/ 0 w 2"/>
                  <a:gd name="T1" fmla="*/ 2147483647 h 4"/>
                  <a:gd name="T2" fmla="*/ 0 w 2"/>
                  <a:gd name="T3" fmla="*/ 2147483647 h 4"/>
                  <a:gd name="T4" fmla="*/ 2147483647 w 2"/>
                  <a:gd name="T5" fmla="*/ 0 h 4"/>
                  <a:gd name="T6" fmla="*/ 2147483647 w 2"/>
                  <a:gd name="T7" fmla="*/ 2147483647 h 4"/>
                  <a:gd name="T8" fmla="*/ 2147483647 w 2"/>
                  <a:gd name="T9" fmla="*/ 2147483647 h 4"/>
                  <a:gd name="T10" fmla="*/ 0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0" y="4"/>
                    </a:moveTo>
                    <a:cubicBezTo>
                      <a:pt x="0" y="4"/>
                      <a:pt x="0" y="2"/>
                      <a:pt x="0" y="1"/>
                    </a:cubicBezTo>
                    <a:cubicBezTo>
                      <a:pt x="1" y="0"/>
                      <a:pt x="1" y="0"/>
                      <a:pt x="2" y="0"/>
                    </a:cubicBezTo>
                    <a:cubicBezTo>
                      <a:pt x="1" y="1"/>
                      <a:pt x="1" y="1"/>
                      <a:pt x="1" y="2"/>
                    </a:cubicBezTo>
                    <a:cubicBezTo>
                      <a:pt x="1" y="2"/>
                      <a:pt x="1" y="3"/>
                      <a:pt x="1" y="3"/>
                    </a:cubicBezTo>
                    <a:cubicBezTo>
                      <a:pt x="1" y="3"/>
                      <a:pt x="0" y="4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5" name="Freeform 148"/>
              <p:cNvSpPr>
                <a:spLocks/>
              </p:cNvSpPr>
              <p:nvPr/>
            </p:nvSpPr>
            <p:spPr bwMode="auto">
              <a:xfrm>
                <a:off x="3410" y="1260"/>
                <a:ext cx="67" cy="80"/>
              </a:xfrm>
              <a:custGeom>
                <a:avLst/>
                <a:gdLst>
                  <a:gd name="T0" fmla="*/ 0 w 6"/>
                  <a:gd name="T1" fmla="*/ 2147483647 h 7"/>
                  <a:gd name="T2" fmla="*/ 2147483647 w 6"/>
                  <a:gd name="T3" fmla="*/ 2147483647 h 7"/>
                  <a:gd name="T4" fmla="*/ 2147483647 w 6"/>
                  <a:gd name="T5" fmla="*/ 0 h 7"/>
                  <a:gd name="T6" fmla="*/ 2147483647 w 6"/>
                  <a:gd name="T7" fmla="*/ 2147483647 h 7"/>
                  <a:gd name="T8" fmla="*/ 2147483647 w 6"/>
                  <a:gd name="T9" fmla="*/ 2147483647 h 7"/>
                  <a:gd name="T10" fmla="*/ 2147483647 w 6"/>
                  <a:gd name="T11" fmla="*/ 2147483647 h 7"/>
                  <a:gd name="T12" fmla="*/ 0 w 6"/>
                  <a:gd name="T13" fmla="*/ 2147483647 h 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6"/>
                  <a:gd name="T22" fmla="*/ 0 h 7"/>
                  <a:gd name="T23" fmla="*/ 6 w 6"/>
                  <a:gd name="T24" fmla="*/ 7 h 7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6" h="7">
                    <a:moveTo>
                      <a:pt x="0" y="7"/>
                    </a:moveTo>
                    <a:cubicBezTo>
                      <a:pt x="0" y="6"/>
                      <a:pt x="0" y="4"/>
                      <a:pt x="1" y="2"/>
                    </a:cubicBezTo>
                    <a:cubicBezTo>
                      <a:pt x="2" y="1"/>
                      <a:pt x="2" y="0"/>
                      <a:pt x="3" y="0"/>
                    </a:cubicBezTo>
                    <a:cubicBezTo>
                      <a:pt x="4" y="0"/>
                      <a:pt x="5" y="0"/>
                      <a:pt x="6" y="1"/>
                    </a:cubicBezTo>
                    <a:cubicBezTo>
                      <a:pt x="5" y="2"/>
                      <a:pt x="5" y="2"/>
                      <a:pt x="4" y="3"/>
                    </a:cubicBezTo>
                    <a:cubicBezTo>
                      <a:pt x="4" y="4"/>
                      <a:pt x="4" y="5"/>
                      <a:pt x="4" y="6"/>
                    </a:cubicBezTo>
                    <a:cubicBezTo>
                      <a:pt x="3" y="7"/>
                      <a:pt x="2" y="7"/>
                      <a:pt x="0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6" name="Freeform 149"/>
              <p:cNvSpPr>
                <a:spLocks/>
              </p:cNvSpPr>
              <p:nvPr/>
            </p:nvSpPr>
            <p:spPr bwMode="auto">
              <a:xfrm>
                <a:off x="3443" y="1260"/>
                <a:ext cx="67" cy="80"/>
              </a:xfrm>
              <a:custGeom>
                <a:avLst/>
                <a:gdLst>
                  <a:gd name="T0" fmla="*/ 0 w 6"/>
                  <a:gd name="T1" fmla="*/ 2147483647 h 7"/>
                  <a:gd name="T2" fmla="*/ 2147483647 w 6"/>
                  <a:gd name="T3" fmla="*/ 2147483647 h 7"/>
                  <a:gd name="T4" fmla="*/ 2147483647 w 6"/>
                  <a:gd name="T5" fmla="*/ 2147483647 h 7"/>
                  <a:gd name="T6" fmla="*/ 2147483647 w 6"/>
                  <a:gd name="T7" fmla="*/ 2147483647 h 7"/>
                  <a:gd name="T8" fmla="*/ 2147483647 w 6"/>
                  <a:gd name="T9" fmla="*/ 2147483647 h 7"/>
                  <a:gd name="T10" fmla="*/ 0 w 6"/>
                  <a:gd name="T11" fmla="*/ 2147483647 h 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6"/>
                  <a:gd name="T19" fmla="*/ 0 h 7"/>
                  <a:gd name="T20" fmla="*/ 6 w 6"/>
                  <a:gd name="T21" fmla="*/ 7 h 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6" h="7">
                    <a:moveTo>
                      <a:pt x="0" y="7"/>
                    </a:moveTo>
                    <a:cubicBezTo>
                      <a:pt x="0" y="6"/>
                      <a:pt x="1" y="4"/>
                      <a:pt x="2" y="3"/>
                    </a:cubicBezTo>
                    <a:cubicBezTo>
                      <a:pt x="3" y="1"/>
                      <a:pt x="4" y="0"/>
                      <a:pt x="6" y="1"/>
                    </a:cubicBezTo>
                    <a:cubicBezTo>
                      <a:pt x="5" y="2"/>
                      <a:pt x="4" y="3"/>
                      <a:pt x="4" y="3"/>
                    </a:cubicBezTo>
                    <a:cubicBezTo>
                      <a:pt x="4" y="4"/>
                      <a:pt x="3" y="5"/>
                      <a:pt x="3" y="6"/>
                    </a:cubicBezTo>
                    <a:cubicBezTo>
                      <a:pt x="3" y="7"/>
                      <a:pt x="2" y="7"/>
                      <a:pt x="0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7" name="Freeform 150"/>
              <p:cNvSpPr>
                <a:spLocks/>
              </p:cNvSpPr>
              <p:nvPr/>
            </p:nvSpPr>
            <p:spPr bwMode="auto">
              <a:xfrm>
                <a:off x="3477" y="1271"/>
                <a:ext cx="58" cy="69"/>
              </a:xfrm>
              <a:custGeom>
                <a:avLst/>
                <a:gdLst>
                  <a:gd name="T0" fmla="*/ 0 w 5"/>
                  <a:gd name="T1" fmla="*/ 2147483647 h 6"/>
                  <a:gd name="T2" fmla="*/ 2147483647 w 5"/>
                  <a:gd name="T3" fmla="*/ 2147483647 h 6"/>
                  <a:gd name="T4" fmla="*/ 2147483647 w 5"/>
                  <a:gd name="T5" fmla="*/ 2147483647 h 6"/>
                  <a:gd name="T6" fmla="*/ 2147483647 w 5"/>
                  <a:gd name="T7" fmla="*/ 2147483647 h 6"/>
                  <a:gd name="T8" fmla="*/ 2147483647 w 5"/>
                  <a:gd name="T9" fmla="*/ 2147483647 h 6"/>
                  <a:gd name="T10" fmla="*/ 0 w 5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5"/>
                  <a:gd name="T19" fmla="*/ 0 h 6"/>
                  <a:gd name="T20" fmla="*/ 5 w 5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5" h="6">
                    <a:moveTo>
                      <a:pt x="0" y="6"/>
                    </a:moveTo>
                    <a:cubicBezTo>
                      <a:pt x="0" y="5"/>
                      <a:pt x="0" y="3"/>
                      <a:pt x="1" y="2"/>
                    </a:cubicBezTo>
                    <a:cubicBezTo>
                      <a:pt x="2" y="0"/>
                      <a:pt x="3" y="0"/>
                      <a:pt x="5" y="1"/>
                    </a:cubicBezTo>
                    <a:cubicBezTo>
                      <a:pt x="4" y="1"/>
                      <a:pt x="4" y="2"/>
                      <a:pt x="3" y="3"/>
                    </a:cubicBezTo>
                    <a:cubicBezTo>
                      <a:pt x="3" y="3"/>
                      <a:pt x="3" y="4"/>
                      <a:pt x="3" y="5"/>
                    </a:cubicBezTo>
                    <a:cubicBezTo>
                      <a:pt x="2" y="5"/>
                      <a:pt x="1" y="6"/>
                      <a:pt x="0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8" name="Freeform 151"/>
              <p:cNvSpPr>
                <a:spLocks/>
              </p:cNvSpPr>
              <p:nvPr/>
            </p:nvSpPr>
            <p:spPr bwMode="auto">
              <a:xfrm>
                <a:off x="3501" y="1271"/>
                <a:ext cx="43" cy="69"/>
              </a:xfrm>
              <a:custGeom>
                <a:avLst/>
                <a:gdLst>
                  <a:gd name="T0" fmla="*/ 0 w 4"/>
                  <a:gd name="T1" fmla="*/ 2147483647 h 6"/>
                  <a:gd name="T2" fmla="*/ 2147483647 w 4"/>
                  <a:gd name="T3" fmla="*/ 2147483647 h 6"/>
                  <a:gd name="T4" fmla="*/ 2147483647 w 4"/>
                  <a:gd name="T5" fmla="*/ 2147483647 h 6"/>
                  <a:gd name="T6" fmla="*/ 2147483647 w 4"/>
                  <a:gd name="T7" fmla="*/ 2147483647 h 6"/>
                  <a:gd name="T8" fmla="*/ 2147483647 w 4"/>
                  <a:gd name="T9" fmla="*/ 2147483647 h 6"/>
                  <a:gd name="T10" fmla="*/ 0 w 4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"/>
                  <a:gd name="T19" fmla="*/ 0 h 6"/>
                  <a:gd name="T20" fmla="*/ 4 w 4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" h="6">
                    <a:moveTo>
                      <a:pt x="0" y="6"/>
                    </a:moveTo>
                    <a:cubicBezTo>
                      <a:pt x="0" y="5"/>
                      <a:pt x="1" y="3"/>
                      <a:pt x="1" y="2"/>
                    </a:cubicBezTo>
                    <a:cubicBezTo>
                      <a:pt x="2" y="1"/>
                      <a:pt x="3" y="0"/>
                      <a:pt x="4" y="1"/>
                    </a:cubicBezTo>
                    <a:cubicBezTo>
                      <a:pt x="4" y="1"/>
                      <a:pt x="3" y="2"/>
                      <a:pt x="3" y="3"/>
                    </a:cubicBezTo>
                    <a:cubicBezTo>
                      <a:pt x="3" y="3"/>
                      <a:pt x="3" y="4"/>
                      <a:pt x="3" y="5"/>
                    </a:cubicBezTo>
                    <a:cubicBezTo>
                      <a:pt x="2" y="5"/>
                      <a:pt x="1" y="6"/>
                      <a:pt x="0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9" name="Freeform 152"/>
              <p:cNvSpPr>
                <a:spLocks/>
              </p:cNvSpPr>
              <p:nvPr/>
            </p:nvSpPr>
            <p:spPr bwMode="auto">
              <a:xfrm>
                <a:off x="3525" y="1271"/>
                <a:ext cx="43" cy="69"/>
              </a:xfrm>
              <a:custGeom>
                <a:avLst/>
                <a:gdLst>
                  <a:gd name="T0" fmla="*/ 0 w 4"/>
                  <a:gd name="T1" fmla="*/ 2147483647 h 6"/>
                  <a:gd name="T2" fmla="*/ 2147483647 w 4"/>
                  <a:gd name="T3" fmla="*/ 2147483647 h 6"/>
                  <a:gd name="T4" fmla="*/ 2147483647 w 4"/>
                  <a:gd name="T5" fmla="*/ 2147483647 h 6"/>
                  <a:gd name="T6" fmla="*/ 2147483647 w 4"/>
                  <a:gd name="T7" fmla="*/ 2147483647 h 6"/>
                  <a:gd name="T8" fmla="*/ 2147483647 w 4"/>
                  <a:gd name="T9" fmla="*/ 2147483647 h 6"/>
                  <a:gd name="T10" fmla="*/ 0 w 4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"/>
                  <a:gd name="T19" fmla="*/ 0 h 6"/>
                  <a:gd name="T20" fmla="*/ 4 w 4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" h="6">
                    <a:moveTo>
                      <a:pt x="0" y="6"/>
                    </a:moveTo>
                    <a:cubicBezTo>
                      <a:pt x="0" y="5"/>
                      <a:pt x="1" y="4"/>
                      <a:pt x="1" y="2"/>
                    </a:cubicBezTo>
                    <a:cubicBezTo>
                      <a:pt x="2" y="1"/>
                      <a:pt x="3" y="0"/>
                      <a:pt x="4" y="1"/>
                    </a:cubicBezTo>
                    <a:cubicBezTo>
                      <a:pt x="3" y="2"/>
                      <a:pt x="3" y="2"/>
                      <a:pt x="3" y="3"/>
                    </a:cubicBezTo>
                    <a:cubicBezTo>
                      <a:pt x="2" y="3"/>
                      <a:pt x="2" y="4"/>
                      <a:pt x="2" y="5"/>
                    </a:cubicBezTo>
                    <a:cubicBezTo>
                      <a:pt x="2" y="5"/>
                      <a:pt x="1" y="6"/>
                      <a:pt x="0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0" name="Freeform 153"/>
              <p:cNvSpPr>
                <a:spLocks/>
              </p:cNvSpPr>
              <p:nvPr/>
            </p:nvSpPr>
            <p:spPr bwMode="auto">
              <a:xfrm>
                <a:off x="3544" y="1271"/>
                <a:ext cx="34" cy="69"/>
              </a:xfrm>
              <a:custGeom>
                <a:avLst/>
                <a:gdLst>
                  <a:gd name="T0" fmla="*/ 0 w 3"/>
                  <a:gd name="T1" fmla="*/ 2147483647 h 6"/>
                  <a:gd name="T2" fmla="*/ 2147483647 w 3"/>
                  <a:gd name="T3" fmla="*/ 2147483647 h 6"/>
                  <a:gd name="T4" fmla="*/ 2147483647 w 3"/>
                  <a:gd name="T5" fmla="*/ 2147483647 h 6"/>
                  <a:gd name="T6" fmla="*/ 2147483647 w 3"/>
                  <a:gd name="T7" fmla="*/ 2147483647 h 6"/>
                  <a:gd name="T8" fmla="*/ 2147483647 w 3"/>
                  <a:gd name="T9" fmla="*/ 2147483647 h 6"/>
                  <a:gd name="T10" fmla="*/ 0 w 3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6"/>
                  <a:gd name="T20" fmla="*/ 3 w 3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6">
                    <a:moveTo>
                      <a:pt x="0" y="6"/>
                    </a:moveTo>
                    <a:cubicBezTo>
                      <a:pt x="0" y="5"/>
                      <a:pt x="0" y="4"/>
                      <a:pt x="1" y="2"/>
                    </a:cubicBezTo>
                    <a:cubicBezTo>
                      <a:pt x="1" y="1"/>
                      <a:pt x="2" y="0"/>
                      <a:pt x="3" y="1"/>
                    </a:cubicBezTo>
                    <a:cubicBezTo>
                      <a:pt x="3" y="2"/>
                      <a:pt x="3" y="2"/>
                      <a:pt x="2" y="3"/>
                    </a:cubicBezTo>
                    <a:cubicBezTo>
                      <a:pt x="2" y="4"/>
                      <a:pt x="2" y="4"/>
                      <a:pt x="2" y="5"/>
                    </a:cubicBezTo>
                    <a:cubicBezTo>
                      <a:pt x="1" y="5"/>
                      <a:pt x="1" y="6"/>
                      <a:pt x="0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1" name="Freeform 154"/>
              <p:cNvSpPr>
                <a:spLocks/>
              </p:cNvSpPr>
              <p:nvPr/>
            </p:nvSpPr>
            <p:spPr bwMode="auto">
              <a:xfrm>
                <a:off x="3569" y="1283"/>
                <a:ext cx="24" cy="57"/>
              </a:xfrm>
              <a:custGeom>
                <a:avLst/>
                <a:gdLst>
                  <a:gd name="T0" fmla="*/ 0 w 2"/>
                  <a:gd name="T1" fmla="*/ 2147483647 h 5"/>
                  <a:gd name="T2" fmla="*/ 0 w 2"/>
                  <a:gd name="T3" fmla="*/ 2147483647 h 5"/>
                  <a:gd name="T4" fmla="*/ 2147483647 w 2"/>
                  <a:gd name="T5" fmla="*/ 0 h 5"/>
                  <a:gd name="T6" fmla="*/ 2147483647 w 2"/>
                  <a:gd name="T7" fmla="*/ 2147483647 h 5"/>
                  <a:gd name="T8" fmla="*/ 2147483647 w 2"/>
                  <a:gd name="T9" fmla="*/ 2147483647 h 5"/>
                  <a:gd name="T10" fmla="*/ 0 w 2"/>
                  <a:gd name="T11" fmla="*/ 2147483647 h 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5"/>
                  <a:gd name="T20" fmla="*/ 2 w 2"/>
                  <a:gd name="T21" fmla="*/ 5 h 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5">
                    <a:moveTo>
                      <a:pt x="0" y="4"/>
                    </a:moveTo>
                    <a:cubicBezTo>
                      <a:pt x="0" y="4"/>
                      <a:pt x="0" y="3"/>
                      <a:pt x="0" y="2"/>
                    </a:cubicBezTo>
                    <a:cubicBezTo>
                      <a:pt x="1" y="0"/>
                      <a:pt x="2" y="0"/>
                      <a:pt x="2" y="0"/>
                    </a:cubicBezTo>
                    <a:cubicBezTo>
                      <a:pt x="2" y="1"/>
                      <a:pt x="2" y="2"/>
                      <a:pt x="2" y="2"/>
                    </a:cubicBezTo>
                    <a:cubicBezTo>
                      <a:pt x="1" y="3"/>
                      <a:pt x="1" y="3"/>
                      <a:pt x="1" y="4"/>
                    </a:cubicBezTo>
                    <a:cubicBezTo>
                      <a:pt x="1" y="4"/>
                      <a:pt x="0" y="5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2" name="Freeform 155"/>
              <p:cNvSpPr>
                <a:spLocks/>
              </p:cNvSpPr>
              <p:nvPr/>
            </p:nvSpPr>
            <p:spPr bwMode="auto">
              <a:xfrm>
                <a:off x="3578" y="1283"/>
                <a:ext cx="34" cy="57"/>
              </a:xfrm>
              <a:custGeom>
                <a:avLst/>
                <a:gdLst>
                  <a:gd name="T0" fmla="*/ 0 w 3"/>
                  <a:gd name="T1" fmla="*/ 2147483647 h 5"/>
                  <a:gd name="T2" fmla="*/ 2147483647 w 3"/>
                  <a:gd name="T3" fmla="*/ 2147483647 h 5"/>
                  <a:gd name="T4" fmla="*/ 2147483647 w 3"/>
                  <a:gd name="T5" fmla="*/ 2147483647 h 5"/>
                  <a:gd name="T6" fmla="*/ 2147483647 w 3"/>
                  <a:gd name="T7" fmla="*/ 2147483647 h 5"/>
                  <a:gd name="T8" fmla="*/ 2147483647 w 3"/>
                  <a:gd name="T9" fmla="*/ 2147483647 h 5"/>
                  <a:gd name="T10" fmla="*/ 0 w 3"/>
                  <a:gd name="T11" fmla="*/ 2147483647 h 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5"/>
                  <a:gd name="T20" fmla="*/ 3 w 3"/>
                  <a:gd name="T21" fmla="*/ 5 h 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5">
                    <a:moveTo>
                      <a:pt x="0" y="4"/>
                    </a:moveTo>
                    <a:cubicBezTo>
                      <a:pt x="0" y="4"/>
                      <a:pt x="0" y="3"/>
                      <a:pt x="1" y="2"/>
                    </a:cubicBezTo>
                    <a:cubicBezTo>
                      <a:pt x="1" y="1"/>
                      <a:pt x="2" y="0"/>
                      <a:pt x="3" y="1"/>
                    </a:cubicBezTo>
                    <a:cubicBezTo>
                      <a:pt x="2" y="1"/>
                      <a:pt x="2" y="2"/>
                      <a:pt x="2" y="2"/>
                    </a:cubicBezTo>
                    <a:cubicBezTo>
                      <a:pt x="2" y="3"/>
                      <a:pt x="1" y="3"/>
                      <a:pt x="1" y="4"/>
                    </a:cubicBezTo>
                    <a:cubicBezTo>
                      <a:pt x="1" y="4"/>
                      <a:pt x="1" y="5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3" name="Freeform 156"/>
              <p:cNvSpPr>
                <a:spLocks/>
              </p:cNvSpPr>
              <p:nvPr/>
            </p:nvSpPr>
            <p:spPr bwMode="auto">
              <a:xfrm>
                <a:off x="3593" y="1283"/>
                <a:ext cx="34" cy="46"/>
              </a:xfrm>
              <a:custGeom>
                <a:avLst/>
                <a:gdLst>
                  <a:gd name="T0" fmla="*/ 0 w 3"/>
                  <a:gd name="T1" fmla="*/ 2147483647 h 4"/>
                  <a:gd name="T2" fmla="*/ 2147483647 w 3"/>
                  <a:gd name="T3" fmla="*/ 2147483647 h 4"/>
                  <a:gd name="T4" fmla="*/ 2147483647 w 3"/>
                  <a:gd name="T5" fmla="*/ 2147483647 h 4"/>
                  <a:gd name="T6" fmla="*/ 2147483647 w 3"/>
                  <a:gd name="T7" fmla="*/ 2147483647 h 4"/>
                  <a:gd name="T8" fmla="*/ 2147483647 w 3"/>
                  <a:gd name="T9" fmla="*/ 2147483647 h 4"/>
                  <a:gd name="T10" fmla="*/ 0 w 3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4"/>
                  <a:gd name="T20" fmla="*/ 3 w 3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4">
                    <a:moveTo>
                      <a:pt x="0" y="4"/>
                    </a:moveTo>
                    <a:cubicBezTo>
                      <a:pt x="0" y="4"/>
                      <a:pt x="0" y="3"/>
                      <a:pt x="1" y="2"/>
                    </a:cubicBezTo>
                    <a:cubicBezTo>
                      <a:pt x="1" y="1"/>
                      <a:pt x="2" y="0"/>
                      <a:pt x="3" y="1"/>
                    </a:cubicBezTo>
                    <a:cubicBezTo>
                      <a:pt x="2" y="1"/>
                      <a:pt x="2" y="2"/>
                      <a:pt x="2" y="2"/>
                    </a:cubicBezTo>
                    <a:cubicBezTo>
                      <a:pt x="2" y="3"/>
                      <a:pt x="1" y="3"/>
                      <a:pt x="1" y="4"/>
                    </a:cubicBezTo>
                    <a:cubicBezTo>
                      <a:pt x="1" y="4"/>
                      <a:pt x="1" y="4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4" name="Freeform 157"/>
              <p:cNvSpPr>
                <a:spLocks/>
              </p:cNvSpPr>
              <p:nvPr/>
            </p:nvSpPr>
            <p:spPr bwMode="auto">
              <a:xfrm>
                <a:off x="3602" y="1283"/>
                <a:ext cx="24" cy="46"/>
              </a:xfrm>
              <a:custGeom>
                <a:avLst/>
                <a:gdLst>
                  <a:gd name="T0" fmla="*/ 0 w 2"/>
                  <a:gd name="T1" fmla="*/ 2147483647 h 4"/>
                  <a:gd name="T2" fmla="*/ 2147483647 w 2"/>
                  <a:gd name="T3" fmla="*/ 2147483647 h 4"/>
                  <a:gd name="T4" fmla="*/ 2147483647 w 2"/>
                  <a:gd name="T5" fmla="*/ 2147483647 h 4"/>
                  <a:gd name="T6" fmla="*/ 2147483647 w 2"/>
                  <a:gd name="T7" fmla="*/ 2147483647 h 4"/>
                  <a:gd name="T8" fmla="*/ 2147483647 w 2"/>
                  <a:gd name="T9" fmla="*/ 2147483647 h 4"/>
                  <a:gd name="T10" fmla="*/ 0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0" y="4"/>
                    </a:moveTo>
                    <a:cubicBezTo>
                      <a:pt x="0" y="4"/>
                      <a:pt x="0" y="3"/>
                      <a:pt x="1" y="2"/>
                    </a:cubicBezTo>
                    <a:cubicBezTo>
                      <a:pt x="1" y="1"/>
                      <a:pt x="2" y="0"/>
                      <a:pt x="2" y="1"/>
                    </a:cubicBezTo>
                    <a:cubicBezTo>
                      <a:pt x="2" y="1"/>
                      <a:pt x="2" y="2"/>
                      <a:pt x="2" y="2"/>
                    </a:cubicBezTo>
                    <a:cubicBezTo>
                      <a:pt x="2" y="3"/>
                      <a:pt x="1" y="3"/>
                      <a:pt x="1" y="4"/>
                    </a:cubicBezTo>
                    <a:cubicBezTo>
                      <a:pt x="1" y="4"/>
                      <a:pt x="1" y="4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5" name="Freeform 158"/>
              <p:cNvSpPr>
                <a:spLocks/>
              </p:cNvSpPr>
              <p:nvPr/>
            </p:nvSpPr>
            <p:spPr bwMode="auto">
              <a:xfrm>
                <a:off x="3612" y="1283"/>
                <a:ext cx="24" cy="46"/>
              </a:xfrm>
              <a:custGeom>
                <a:avLst/>
                <a:gdLst>
                  <a:gd name="T0" fmla="*/ 0 w 2"/>
                  <a:gd name="T1" fmla="*/ 2147483647 h 4"/>
                  <a:gd name="T2" fmla="*/ 2147483647 w 2"/>
                  <a:gd name="T3" fmla="*/ 2147483647 h 4"/>
                  <a:gd name="T4" fmla="*/ 2147483647 w 2"/>
                  <a:gd name="T5" fmla="*/ 2147483647 h 4"/>
                  <a:gd name="T6" fmla="*/ 2147483647 w 2"/>
                  <a:gd name="T7" fmla="*/ 2147483647 h 4"/>
                  <a:gd name="T8" fmla="*/ 2147483647 w 2"/>
                  <a:gd name="T9" fmla="*/ 2147483647 h 4"/>
                  <a:gd name="T10" fmla="*/ 0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0" y="4"/>
                    </a:moveTo>
                    <a:cubicBezTo>
                      <a:pt x="0" y="4"/>
                      <a:pt x="0" y="3"/>
                      <a:pt x="1" y="2"/>
                    </a:cubicBezTo>
                    <a:cubicBezTo>
                      <a:pt x="1" y="1"/>
                      <a:pt x="2" y="0"/>
                      <a:pt x="2" y="1"/>
                    </a:cubicBezTo>
                    <a:cubicBezTo>
                      <a:pt x="2" y="1"/>
                      <a:pt x="2" y="2"/>
                      <a:pt x="2" y="2"/>
                    </a:cubicBezTo>
                    <a:cubicBezTo>
                      <a:pt x="1" y="3"/>
                      <a:pt x="1" y="3"/>
                      <a:pt x="1" y="4"/>
                    </a:cubicBezTo>
                    <a:cubicBezTo>
                      <a:pt x="1" y="4"/>
                      <a:pt x="1" y="4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6" name="Freeform 159"/>
              <p:cNvSpPr>
                <a:spLocks/>
              </p:cNvSpPr>
              <p:nvPr/>
            </p:nvSpPr>
            <p:spPr bwMode="auto">
              <a:xfrm>
                <a:off x="3626" y="1294"/>
                <a:ext cx="19" cy="34"/>
              </a:xfrm>
              <a:custGeom>
                <a:avLst/>
                <a:gdLst>
                  <a:gd name="T0" fmla="*/ 0 w 2"/>
                  <a:gd name="T1" fmla="*/ 2147483647 h 3"/>
                  <a:gd name="T2" fmla="*/ 2147483647 w 2"/>
                  <a:gd name="T3" fmla="*/ 2147483647 h 3"/>
                  <a:gd name="T4" fmla="*/ 2147483647 w 2"/>
                  <a:gd name="T5" fmla="*/ 0 h 3"/>
                  <a:gd name="T6" fmla="*/ 2147483647 w 2"/>
                  <a:gd name="T7" fmla="*/ 2147483647 h 3"/>
                  <a:gd name="T8" fmla="*/ 2147483647 w 2"/>
                  <a:gd name="T9" fmla="*/ 2147483647 h 3"/>
                  <a:gd name="T10" fmla="*/ 0 w 2"/>
                  <a:gd name="T11" fmla="*/ 2147483647 h 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3"/>
                  <a:gd name="T20" fmla="*/ 2 w 2"/>
                  <a:gd name="T21" fmla="*/ 3 h 3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3">
                    <a:moveTo>
                      <a:pt x="0" y="3"/>
                    </a:moveTo>
                    <a:cubicBezTo>
                      <a:pt x="0" y="3"/>
                      <a:pt x="0" y="2"/>
                      <a:pt x="1" y="1"/>
                    </a:cubicBezTo>
                    <a:cubicBezTo>
                      <a:pt x="1" y="0"/>
                      <a:pt x="1" y="0"/>
                      <a:pt x="2" y="0"/>
                    </a:cubicBezTo>
                    <a:cubicBezTo>
                      <a:pt x="2" y="1"/>
                      <a:pt x="2" y="1"/>
                      <a:pt x="1" y="1"/>
                    </a:cubicBezTo>
                    <a:cubicBezTo>
                      <a:pt x="1" y="2"/>
                      <a:pt x="1" y="2"/>
                      <a:pt x="1" y="3"/>
                    </a:cubicBezTo>
                    <a:cubicBezTo>
                      <a:pt x="1" y="3"/>
                      <a:pt x="1" y="3"/>
                      <a:pt x="0" y="3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7" name="Freeform 160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8" name="Freeform 161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9" name="Freeform 162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0" name="Freeform 163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1" name="Freeform 164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2" name="Freeform 165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3" name="Freeform 166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4" name="Freeform 167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5" name="Freeform 168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6" name="Freeform 169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7" name="Freeform 170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8" name="Freeform 171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9" name="Freeform 172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0" name="Freeform 173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1" name="Freeform 174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2" name="Freeform 175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3" name="Freeform 176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4" name="Freeform 177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5" name="Freeform 178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6" name="Freeform 179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7" name="Freeform 180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8" name="Freeform 181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9" name="Freeform 182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0" name="Freeform 183"/>
              <p:cNvSpPr>
                <a:spLocks/>
              </p:cNvSpPr>
              <p:nvPr/>
            </p:nvSpPr>
            <p:spPr bwMode="auto">
              <a:xfrm>
                <a:off x="3443" y="1226"/>
                <a:ext cx="58" cy="46"/>
              </a:xfrm>
              <a:custGeom>
                <a:avLst/>
                <a:gdLst>
                  <a:gd name="T0" fmla="*/ 2147483647 w 5"/>
                  <a:gd name="T1" fmla="*/ 0 h 4"/>
                  <a:gd name="T2" fmla="*/ 0 w 5"/>
                  <a:gd name="T3" fmla="*/ 2147483647 h 4"/>
                  <a:gd name="T4" fmla="*/ 2147483647 w 5"/>
                  <a:gd name="T5" fmla="*/ 2147483647 h 4"/>
                  <a:gd name="T6" fmla="*/ 2147483647 w 5"/>
                  <a:gd name="T7" fmla="*/ 0 h 4"/>
                  <a:gd name="T8" fmla="*/ 2147483647 w 5"/>
                  <a:gd name="T9" fmla="*/ 0 h 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"/>
                  <a:gd name="T16" fmla="*/ 0 h 4"/>
                  <a:gd name="T17" fmla="*/ 5 w 5"/>
                  <a:gd name="T18" fmla="*/ 4 h 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" h="4">
                    <a:moveTo>
                      <a:pt x="3" y="0"/>
                    </a:moveTo>
                    <a:cubicBezTo>
                      <a:pt x="2" y="1"/>
                      <a:pt x="1" y="2"/>
                      <a:pt x="0" y="4"/>
                    </a:cubicBezTo>
                    <a:cubicBezTo>
                      <a:pt x="1" y="4"/>
                      <a:pt x="2" y="4"/>
                      <a:pt x="3" y="3"/>
                    </a:cubicBezTo>
                    <a:cubicBezTo>
                      <a:pt x="3" y="2"/>
                      <a:pt x="4" y="1"/>
                      <a:pt x="5" y="0"/>
                    </a:cubicBezTo>
                    <a:cubicBezTo>
                      <a:pt x="4" y="0"/>
                      <a:pt x="4" y="0"/>
                      <a:pt x="3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1" name="Freeform 184"/>
              <p:cNvSpPr>
                <a:spLocks/>
              </p:cNvSpPr>
              <p:nvPr/>
            </p:nvSpPr>
            <p:spPr bwMode="auto">
              <a:xfrm>
                <a:off x="3467" y="1226"/>
                <a:ext cx="43" cy="46"/>
              </a:xfrm>
              <a:custGeom>
                <a:avLst/>
                <a:gdLst>
                  <a:gd name="T0" fmla="*/ 2147483647 w 4"/>
                  <a:gd name="T1" fmla="*/ 0 h 4"/>
                  <a:gd name="T2" fmla="*/ 0 w 4"/>
                  <a:gd name="T3" fmla="*/ 2147483647 h 4"/>
                  <a:gd name="T4" fmla="*/ 2147483647 w 4"/>
                  <a:gd name="T5" fmla="*/ 2147483647 h 4"/>
                  <a:gd name="T6" fmla="*/ 2147483647 w 4"/>
                  <a:gd name="T7" fmla="*/ 2147483647 h 4"/>
                  <a:gd name="T8" fmla="*/ 2147483647 w 4"/>
                  <a:gd name="T9" fmla="*/ 0 h 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4"/>
                  <a:gd name="T17" fmla="*/ 4 w 4"/>
                  <a:gd name="T18" fmla="*/ 4 h 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4">
                    <a:moveTo>
                      <a:pt x="3" y="0"/>
                    </a:moveTo>
                    <a:cubicBezTo>
                      <a:pt x="2" y="1"/>
                      <a:pt x="1" y="2"/>
                      <a:pt x="0" y="4"/>
                    </a:cubicBezTo>
                    <a:cubicBezTo>
                      <a:pt x="1" y="4"/>
                      <a:pt x="2" y="4"/>
                      <a:pt x="3" y="3"/>
                    </a:cubicBezTo>
                    <a:cubicBezTo>
                      <a:pt x="3" y="2"/>
                      <a:pt x="4" y="2"/>
                      <a:pt x="4" y="1"/>
                    </a:cubicBezTo>
                    <a:cubicBezTo>
                      <a:pt x="4" y="1"/>
                      <a:pt x="3" y="1"/>
                      <a:pt x="3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2" name="Freeform 185"/>
              <p:cNvSpPr>
                <a:spLocks/>
              </p:cNvSpPr>
              <p:nvPr/>
            </p:nvSpPr>
            <p:spPr bwMode="auto">
              <a:xfrm>
                <a:off x="3491" y="1237"/>
                <a:ext cx="43" cy="46"/>
              </a:xfrm>
              <a:custGeom>
                <a:avLst/>
                <a:gdLst>
                  <a:gd name="T0" fmla="*/ 2147483647 w 4"/>
                  <a:gd name="T1" fmla="*/ 0 h 4"/>
                  <a:gd name="T2" fmla="*/ 0 w 4"/>
                  <a:gd name="T3" fmla="*/ 2147483647 h 4"/>
                  <a:gd name="T4" fmla="*/ 2147483647 w 4"/>
                  <a:gd name="T5" fmla="*/ 2147483647 h 4"/>
                  <a:gd name="T6" fmla="*/ 2147483647 w 4"/>
                  <a:gd name="T7" fmla="*/ 0 h 4"/>
                  <a:gd name="T8" fmla="*/ 2147483647 w 4"/>
                  <a:gd name="T9" fmla="*/ 0 h 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4"/>
                  <a:gd name="T17" fmla="*/ 4 w 4"/>
                  <a:gd name="T18" fmla="*/ 4 h 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4">
                    <a:moveTo>
                      <a:pt x="3" y="0"/>
                    </a:moveTo>
                    <a:cubicBezTo>
                      <a:pt x="2" y="1"/>
                      <a:pt x="1" y="2"/>
                      <a:pt x="0" y="3"/>
                    </a:cubicBezTo>
                    <a:cubicBezTo>
                      <a:pt x="1" y="4"/>
                      <a:pt x="2" y="3"/>
                      <a:pt x="3" y="2"/>
                    </a:cubicBezTo>
                    <a:cubicBezTo>
                      <a:pt x="3" y="2"/>
                      <a:pt x="3" y="1"/>
                      <a:pt x="4" y="0"/>
                    </a:cubicBezTo>
                    <a:cubicBezTo>
                      <a:pt x="3" y="0"/>
                      <a:pt x="3" y="0"/>
                      <a:pt x="3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3" name="Freeform 186"/>
              <p:cNvSpPr>
                <a:spLocks/>
              </p:cNvSpPr>
              <p:nvPr/>
            </p:nvSpPr>
            <p:spPr bwMode="auto">
              <a:xfrm>
                <a:off x="3511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0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cubicBezTo>
                      <a:pt x="1" y="0"/>
                      <a:pt x="1" y="1"/>
                      <a:pt x="0" y="2"/>
                    </a:cubicBezTo>
                    <a:cubicBezTo>
                      <a:pt x="1" y="3"/>
                      <a:pt x="1" y="2"/>
                      <a:pt x="2" y="1"/>
                    </a:cubicBezTo>
                    <a:cubicBezTo>
                      <a:pt x="3" y="1"/>
                      <a:pt x="3" y="1"/>
                      <a:pt x="3" y="0"/>
                    </a:cubicBezTo>
                    <a:cubicBezTo>
                      <a:pt x="3" y="0"/>
                      <a:pt x="3" y="0"/>
                      <a:pt x="2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4" name="Freeform 187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5" name="Freeform 188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6" name="Freeform 189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7" name="Freeform 190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8" name="Freeform 191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9" name="Freeform 192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0" name="Freeform 193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1" name="Freeform 194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2" name="Freeform 195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3" name="Freeform 196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4" name="Freeform 197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5" name="Freeform 198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6" name="Freeform 199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7" name="Freeform 200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8" name="Freeform 201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9" name="Freeform 202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0" name="Freeform 203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1" name="Freeform 204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2" name="Freeform 205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3" name="Freeform 206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4" name="Freeform 207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5" name="Freeform 208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6" name="Freeform 209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7" name="Freeform 210"/>
              <p:cNvSpPr>
                <a:spLocks/>
              </p:cNvSpPr>
              <p:nvPr/>
            </p:nvSpPr>
            <p:spPr bwMode="auto">
              <a:xfrm>
                <a:off x="3477" y="1203"/>
                <a:ext cx="48" cy="23"/>
              </a:xfrm>
              <a:custGeom>
                <a:avLst/>
                <a:gdLst>
                  <a:gd name="T0" fmla="*/ 0 w 4"/>
                  <a:gd name="T1" fmla="*/ 2147483647 h 2"/>
                  <a:gd name="T2" fmla="*/ 2147483647 w 4"/>
                  <a:gd name="T3" fmla="*/ 0 h 2"/>
                  <a:gd name="T4" fmla="*/ 2147483647 w 4"/>
                  <a:gd name="T5" fmla="*/ 2147483647 h 2"/>
                  <a:gd name="T6" fmla="*/ 2147483647 w 4"/>
                  <a:gd name="T7" fmla="*/ 2147483647 h 2"/>
                  <a:gd name="T8" fmla="*/ 0 w 4"/>
                  <a:gd name="T9" fmla="*/ 2147483647 h 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2"/>
                  <a:gd name="T17" fmla="*/ 4 w 4"/>
                  <a:gd name="T18" fmla="*/ 2 h 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2">
                    <a:moveTo>
                      <a:pt x="0" y="2"/>
                    </a:moveTo>
                    <a:cubicBezTo>
                      <a:pt x="2" y="1"/>
                      <a:pt x="3" y="1"/>
                      <a:pt x="4" y="0"/>
                    </a:cubicBezTo>
                    <a:lnTo>
                      <a:pt x="4" y="1"/>
                    </a:lnTo>
                    <a:cubicBezTo>
                      <a:pt x="4" y="2"/>
                      <a:pt x="3" y="2"/>
                      <a:pt x="2" y="2"/>
                    </a:cubicBezTo>
                    <a:cubicBezTo>
                      <a:pt x="1" y="2"/>
                      <a:pt x="1" y="2"/>
                      <a:pt x="0" y="2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8" name="Freeform 211"/>
              <p:cNvSpPr>
                <a:spLocks/>
              </p:cNvSpPr>
              <p:nvPr/>
            </p:nvSpPr>
            <p:spPr bwMode="auto">
              <a:xfrm>
                <a:off x="3501" y="1214"/>
                <a:ext cx="34" cy="23"/>
              </a:xfrm>
              <a:custGeom>
                <a:avLst/>
                <a:gdLst>
                  <a:gd name="T0" fmla="*/ 0 w 3"/>
                  <a:gd name="T1" fmla="*/ 2147483647 h 2"/>
                  <a:gd name="T2" fmla="*/ 2147483647 w 3"/>
                  <a:gd name="T3" fmla="*/ 0 h 2"/>
                  <a:gd name="T4" fmla="*/ 2147483647 w 3"/>
                  <a:gd name="T5" fmla="*/ 2147483647 h 2"/>
                  <a:gd name="T6" fmla="*/ 2147483647 w 3"/>
                  <a:gd name="T7" fmla="*/ 2147483647 h 2"/>
                  <a:gd name="T8" fmla="*/ 0 w 3"/>
                  <a:gd name="T9" fmla="*/ 2147483647 h 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2"/>
                  <a:gd name="T17" fmla="*/ 3 w 3"/>
                  <a:gd name="T18" fmla="*/ 2 h 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2">
                    <a:moveTo>
                      <a:pt x="0" y="1"/>
                    </a:moveTo>
                    <a:cubicBezTo>
                      <a:pt x="1" y="1"/>
                      <a:pt x="2" y="0"/>
                      <a:pt x="3" y="0"/>
                    </a:cubicBezTo>
                    <a:lnTo>
                      <a:pt x="3" y="1"/>
                    </a:lnTo>
                    <a:cubicBezTo>
                      <a:pt x="3" y="1"/>
                      <a:pt x="2" y="2"/>
                      <a:pt x="1" y="2"/>
                    </a:cubicBezTo>
                    <a:cubicBezTo>
                      <a:pt x="1" y="2"/>
                      <a:pt x="0" y="2"/>
                      <a:pt x="0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9" name="Freeform 212"/>
              <p:cNvSpPr>
                <a:spLocks/>
              </p:cNvSpPr>
              <p:nvPr/>
            </p:nvSpPr>
            <p:spPr bwMode="auto">
              <a:xfrm>
                <a:off x="3511" y="1226"/>
                <a:ext cx="34" cy="11"/>
              </a:xfrm>
              <a:custGeom>
                <a:avLst/>
                <a:gdLst>
                  <a:gd name="T0" fmla="*/ 0 w 3"/>
                  <a:gd name="T1" fmla="*/ 2147483647 h 1"/>
                  <a:gd name="T2" fmla="*/ 2147483647 w 3"/>
                  <a:gd name="T3" fmla="*/ 0 h 1"/>
                  <a:gd name="T4" fmla="*/ 2147483647 w 3"/>
                  <a:gd name="T5" fmla="*/ 2147483647 h 1"/>
                  <a:gd name="T6" fmla="*/ 2147483647 w 3"/>
                  <a:gd name="T7" fmla="*/ 2147483647 h 1"/>
                  <a:gd name="T8" fmla="*/ 0 w 3"/>
                  <a:gd name="T9" fmla="*/ 2147483647 h 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1"/>
                  <a:gd name="T17" fmla="*/ 3 w 3"/>
                  <a:gd name="T18" fmla="*/ 1 h 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1">
                    <a:moveTo>
                      <a:pt x="0" y="1"/>
                    </a:moveTo>
                    <a:cubicBezTo>
                      <a:pt x="1" y="1"/>
                      <a:pt x="2" y="0"/>
                      <a:pt x="2" y="0"/>
                    </a:cubicBezTo>
                    <a:lnTo>
                      <a:pt x="3" y="1"/>
                    </a:lnTo>
                    <a:cubicBezTo>
                      <a:pt x="2" y="1"/>
                      <a:pt x="2" y="1"/>
                      <a:pt x="1" y="1"/>
                    </a:cubicBezTo>
                    <a:cubicBezTo>
                      <a:pt x="1" y="1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0" name="Freeform 213"/>
              <p:cNvSpPr>
                <a:spLocks/>
              </p:cNvSpPr>
              <p:nvPr/>
            </p:nvSpPr>
            <p:spPr bwMode="auto">
              <a:xfrm>
                <a:off x="3544" y="1260"/>
                <a:ext cx="34" cy="23"/>
              </a:xfrm>
              <a:custGeom>
                <a:avLst/>
                <a:gdLst>
                  <a:gd name="T0" fmla="*/ 2147483647 w 3"/>
                  <a:gd name="T1" fmla="*/ 0 h 2"/>
                  <a:gd name="T2" fmla="*/ 0 w 3"/>
                  <a:gd name="T3" fmla="*/ 2147483647 h 2"/>
                  <a:gd name="T4" fmla="*/ 2147483647 w 3"/>
                  <a:gd name="T5" fmla="*/ 2147483647 h 2"/>
                  <a:gd name="T6" fmla="*/ 2147483647 w 3"/>
                  <a:gd name="T7" fmla="*/ 0 h 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"/>
                  <a:gd name="T13" fmla="*/ 0 h 2"/>
                  <a:gd name="T14" fmla="*/ 3 w 3"/>
                  <a:gd name="T15" fmla="*/ 2 h 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" h="2">
                    <a:moveTo>
                      <a:pt x="1" y="0"/>
                    </a:moveTo>
                    <a:cubicBezTo>
                      <a:pt x="1" y="1"/>
                      <a:pt x="1" y="1"/>
                      <a:pt x="0" y="2"/>
                    </a:cubicBezTo>
                    <a:cubicBezTo>
                      <a:pt x="1" y="2"/>
                      <a:pt x="2" y="2"/>
                      <a:pt x="3" y="1"/>
                    </a:cubicBez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1" name="Freeform 214"/>
              <p:cNvSpPr>
                <a:spLocks/>
              </p:cNvSpPr>
              <p:nvPr/>
            </p:nvSpPr>
            <p:spPr bwMode="auto">
              <a:xfrm>
                <a:off x="3511" y="1191"/>
                <a:ext cx="67" cy="80"/>
              </a:xfrm>
              <a:custGeom>
                <a:avLst/>
                <a:gdLst>
                  <a:gd name="T0" fmla="*/ 0 w 6"/>
                  <a:gd name="T1" fmla="*/ 2147483647 h 7"/>
                  <a:gd name="T2" fmla="*/ 0 w 6"/>
                  <a:gd name="T3" fmla="*/ 2147483647 h 7"/>
                  <a:gd name="T4" fmla="*/ 2147483647 w 6"/>
                  <a:gd name="T5" fmla="*/ 2147483647 h 7"/>
                  <a:gd name="T6" fmla="*/ 2147483647 w 6"/>
                  <a:gd name="T7" fmla="*/ 2147483647 h 7"/>
                  <a:gd name="T8" fmla="*/ 2147483647 w 6"/>
                  <a:gd name="T9" fmla="*/ 2147483647 h 7"/>
                  <a:gd name="T10" fmla="*/ 2147483647 w 6"/>
                  <a:gd name="T11" fmla="*/ 2147483647 h 7"/>
                  <a:gd name="T12" fmla="*/ 2147483647 w 6"/>
                  <a:gd name="T13" fmla="*/ 2147483647 h 7"/>
                  <a:gd name="T14" fmla="*/ 2147483647 w 6"/>
                  <a:gd name="T15" fmla="*/ 2147483647 h 7"/>
                  <a:gd name="T16" fmla="*/ 2147483647 w 6"/>
                  <a:gd name="T17" fmla="*/ 2147483647 h 7"/>
                  <a:gd name="T18" fmla="*/ 0 w 6"/>
                  <a:gd name="T19" fmla="*/ 2147483647 h 7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6"/>
                  <a:gd name="T31" fmla="*/ 0 h 7"/>
                  <a:gd name="T32" fmla="*/ 6 w 6"/>
                  <a:gd name="T33" fmla="*/ 7 h 7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6" h="7">
                    <a:moveTo>
                      <a:pt x="0" y="1"/>
                    </a:moveTo>
                    <a:lnTo>
                      <a:pt x="0" y="1"/>
                    </a:lnTo>
                    <a:cubicBezTo>
                      <a:pt x="1" y="2"/>
                      <a:pt x="2" y="2"/>
                      <a:pt x="2" y="3"/>
                    </a:cubicBezTo>
                    <a:cubicBezTo>
                      <a:pt x="2" y="4"/>
                      <a:pt x="2" y="5"/>
                      <a:pt x="3" y="5"/>
                    </a:cubicBezTo>
                    <a:cubicBezTo>
                      <a:pt x="3" y="6"/>
                      <a:pt x="4" y="7"/>
                      <a:pt x="5" y="7"/>
                    </a:cubicBezTo>
                    <a:lnTo>
                      <a:pt x="6" y="6"/>
                    </a:lnTo>
                    <a:cubicBezTo>
                      <a:pt x="5" y="6"/>
                      <a:pt x="4" y="5"/>
                      <a:pt x="3" y="5"/>
                    </a:cubicBezTo>
                    <a:cubicBezTo>
                      <a:pt x="3" y="4"/>
                      <a:pt x="3" y="3"/>
                      <a:pt x="3" y="2"/>
                    </a:cubicBezTo>
                    <a:cubicBezTo>
                      <a:pt x="3" y="1"/>
                      <a:pt x="2" y="1"/>
                      <a:pt x="1" y="1"/>
                    </a:cubicBezTo>
                    <a:cubicBezTo>
                      <a:pt x="0" y="0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2" name="Freeform 215"/>
              <p:cNvSpPr>
                <a:spLocks/>
              </p:cNvSpPr>
              <p:nvPr/>
            </p:nvSpPr>
            <p:spPr bwMode="auto">
              <a:xfrm>
                <a:off x="3602" y="1157"/>
                <a:ext cx="130" cy="69"/>
              </a:xfrm>
              <a:custGeom>
                <a:avLst/>
                <a:gdLst>
                  <a:gd name="T0" fmla="*/ 0 w 11"/>
                  <a:gd name="T1" fmla="*/ 2147483647 h 6"/>
                  <a:gd name="T2" fmla="*/ 0 w 11"/>
                  <a:gd name="T3" fmla="*/ 2147483647 h 6"/>
                  <a:gd name="T4" fmla="*/ 2147483647 w 11"/>
                  <a:gd name="T5" fmla="*/ 2147483647 h 6"/>
                  <a:gd name="T6" fmla="*/ 2147483647 w 11"/>
                  <a:gd name="T7" fmla="*/ 2147483647 h 6"/>
                  <a:gd name="T8" fmla="*/ 2147483647 w 11"/>
                  <a:gd name="T9" fmla="*/ 2147483647 h 6"/>
                  <a:gd name="T10" fmla="*/ 2147483647 w 11"/>
                  <a:gd name="T11" fmla="*/ 2147483647 h 6"/>
                  <a:gd name="T12" fmla="*/ 2147483647 w 11"/>
                  <a:gd name="T13" fmla="*/ 2147483647 h 6"/>
                  <a:gd name="T14" fmla="*/ 2147483647 w 11"/>
                  <a:gd name="T15" fmla="*/ 2147483647 h 6"/>
                  <a:gd name="T16" fmla="*/ 2147483647 w 11"/>
                  <a:gd name="T17" fmla="*/ 2147483647 h 6"/>
                  <a:gd name="T18" fmla="*/ 2147483647 w 11"/>
                  <a:gd name="T19" fmla="*/ 2147483647 h 6"/>
                  <a:gd name="T20" fmla="*/ 2147483647 w 11"/>
                  <a:gd name="T21" fmla="*/ 2147483647 h 6"/>
                  <a:gd name="T22" fmla="*/ 2147483647 w 11"/>
                  <a:gd name="T23" fmla="*/ 2147483647 h 6"/>
                  <a:gd name="T24" fmla="*/ 2147483647 w 11"/>
                  <a:gd name="T25" fmla="*/ 2147483647 h 6"/>
                  <a:gd name="T26" fmla="*/ 2147483647 w 11"/>
                  <a:gd name="T27" fmla="*/ 2147483647 h 6"/>
                  <a:gd name="T28" fmla="*/ 2147483647 w 11"/>
                  <a:gd name="T29" fmla="*/ 2147483647 h 6"/>
                  <a:gd name="T30" fmla="*/ 2147483647 w 11"/>
                  <a:gd name="T31" fmla="*/ 2147483647 h 6"/>
                  <a:gd name="T32" fmla="*/ 2147483647 w 11"/>
                  <a:gd name="T33" fmla="*/ 2147483647 h 6"/>
                  <a:gd name="T34" fmla="*/ 2147483647 w 11"/>
                  <a:gd name="T35" fmla="*/ 0 h 6"/>
                  <a:gd name="T36" fmla="*/ 2147483647 w 11"/>
                  <a:gd name="T37" fmla="*/ 0 h 6"/>
                  <a:gd name="T38" fmla="*/ 2147483647 w 11"/>
                  <a:gd name="T39" fmla="*/ 2147483647 h 6"/>
                  <a:gd name="T40" fmla="*/ 2147483647 w 11"/>
                  <a:gd name="T41" fmla="*/ 2147483647 h 6"/>
                  <a:gd name="T42" fmla="*/ 2147483647 w 11"/>
                  <a:gd name="T43" fmla="*/ 2147483647 h 6"/>
                  <a:gd name="T44" fmla="*/ 2147483647 w 11"/>
                  <a:gd name="T45" fmla="*/ 0 h 6"/>
                  <a:gd name="T46" fmla="*/ 2147483647 w 11"/>
                  <a:gd name="T47" fmla="*/ 0 h 6"/>
                  <a:gd name="T48" fmla="*/ 0 w 11"/>
                  <a:gd name="T49" fmla="*/ 2147483647 h 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11"/>
                  <a:gd name="T76" fmla="*/ 0 h 6"/>
                  <a:gd name="T77" fmla="*/ 11 w 11"/>
                  <a:gd name="T78" fmla="*/ 6 h 6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11" h="6">
                    <a:moveTo>
                      <a:pt x="0" y="4"/>
                    </a:moveTo>
                    <a:lnTo>
                      <a:pt x="0" y="6"/>
                    </a:lnTo>
                    <a:cubicBezTo>
                      <a:pt x="1" y="6"/>
                      <a:pt x="1" y="5"/>
                      <a:pt x="2" y="3"/>
                    </a:cubicBezTo>
                    <a:cubicBezTo>
                      <a:pt x="2" y="4"/>
                      <a:pt x="2" y="5"/>
                      <a:pt x="2" y="6"/>
                    </a:cubicBezTo>
                    <a:cubicBezTo>
                      <a:pt x="3" y="6"/>
                      <a:pt x="3" y="5"/>
                      <a:pt x="3" y="3"/>
                    </a:cubicBezTo>
                    <a:lnTo>
                      <a:pt x="5" y="6"/>
                    </a:lnTo>
                    <a:lnTo>
                      <a:pt x="5" y="3"/>
                    </a:lnTo>
                    <a:lnTo>
                      <a:pt x="6" y="4"/>
                    </a:lnTo>
                    <a:lnTo>
                      <a:pt x="6" y="3"/>
                    </a:lnTo>
                    <a:lnTo>
                      <a:pt x="6" y="6"/>
                    </a:lnTo>
                    <a:lnTo>
                      <a:pt x="8" y="3"/>
                    </a:lnTo>
                    <a:cubicBezTo>
                      <a:pt x="8" y="5"/>
                      <a:pt x="8" y="6"/>
                      <a:pt x="9" y="6"/>
                    </a:cubicBezTo>
                    <a:cubicBezTo>
                      <a:pt x="9" y="5"/>
                      <a:pt x="9" y="4"/>
                      <a:pt x="9" y="3"/>
                    </a:cubicBezTo>
                    <a:cubicBezTo>
                      <a:pt x="10" y="5"/>
                      <a:pt x="10" y="6"/>
                      <a:pt x="11" y="6"/>
                    </a:cubicBezTo>
                    <a:lnTo>
                      <a:pt x="11" y="4"/>
                    </a:lnTo>
                    <a:lnTo>
                      <a:pt x="10" y="0"/>
                    </a:lnTo>
                    <a:lnTo>
                      <a:pt x="8" y="0"/>
                    </a:lnTo>
                    <a:lnTo>
                      <a:pt x="6" y="1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3" name="Freeform 216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4" name="Freeform 217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5" name="Freeform 218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6" name="Freeform 219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7" name="Freeform 220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8" name="Freeform 221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9" name="Freeform 222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0" name="Freeform 223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1" name="Freeform 224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2" name="Freeform 225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3" name="Freeform 226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4" name="Freeform 227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5" name="Freeform 228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6" name="Freeform 229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7" name="Freeform 230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8" name="Freeform 231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9" name="Freeform 232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0" name="Freeform 233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1" name="Freeform 234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2" name="Freeform 235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3" name="Freeform 236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4" name="Freeform 237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5" name="Freeform 238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6" name="Freeform 239"/>
              <p:cNvSpPr>
                <a:spLocks/>
              </p:cNvSpPr>
              <p:nvPr/>
            </p:nvSpPr>
            <p:spPr bwMode="auto">
              <a:xfrm>
                <a:off x="3877" y="1386"/>
                <a:ext cx="48" cy="184"/>
              </a:xfrm>
              <a:custGeom>
                <a:avLst/>
                <a:gdLst>
                  <a:gd name="T0" fmla="*/ 2147483647 w 4"/>
                  <a:gd name="T1" fmla="*/ 2147483647 h 16"/>
                  <a:gd name="T2" fmla="*/ 2147483647 w 4"/>
                  <a:gd name="T3" fmla="*/ 2147483647 h 16"/>
                  <a:gd name="T4" fmla="*/ 2147483647 w 4"/>
                  <a:gd name="T5" fmla="*/ 0 h 16"/>
                  <a:gd name="T6" fmla="*/ 2147483647 w 4"/>
                  <a:gd name="T7" fmla="*/ 2147483647 h 1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6"/>
                  <a:gd name="T14" fmla="*/ 4 w 4"/>
                  <a:gd name="T15" fmla="*/ 16 h 1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6">
                    <a:moveTo>
                      <a:pt x="3" y="1"/>
                    </a:moveTo>
                    <a:cubicBezTo>
                      <a:pt x="4" y="7"/>
                      <a:pt x="4" y="12"/>
                      <a:pt x="2" y="16"/>
                    </a:cubicBezTo>
                    <a:cubicBezTo>
                      <a:pt x="1" y="10"/>
                      <a:pt x="0" y="5"/>
                      <a:pt x="1" y="0"/>
                    </a:cubicBezTo>
                    <a:cubicBezTo>
                      <a:pt x="2" y="0"/>
                      <a:pt x="3" y="1"/>
                      <a:pt x="3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7" name="Freeform 240"/>
              <p:cNvSpPr>
                <a:spLocks/>
              </p:cNvSpPr>
              <p:nvPr/>
            </p:nvSpPr>
            <p:spPr bwMode="auto">
              <a:xfrm>
                <a:off x="3858" y="1375"/>
                <a:ext cx="43" cy="172"/>
              </a:xfrm>
              <a:custGeom>
                <a:avLst/>
                <a:gdLst>
                  <a:gd name="T0" fmla="*/ 2147483647 w 4"/>
                  <a:gd name="T1" fmla="*/ 2147483647 h 15"/>
                  <a:gd name="T2" fmla="*/ 2147483647 w 4"/>
                  <a:gd name="T3" fmla="*/ 2147483647 h 15"/>
                  <a:gd name="T4" fmla="*/ 2147483647 w 4"/>
                  <a:gd name="T5" fmla="*/ 0 h 15"/>
                  <a:gd name="T6" fmla="*/ 2147483647 w 4"/>
                  <a:gd name="T7" fmla="*/ 2147483647 h 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5"/>
                  <a:gd name="T14" fmla="*/ 4 w 4"/>
                  <a:gd name="T15" fmla="*/ 15 h 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5">
                    <a:moveTo>
                      <a:pt x="3" y="1"/>
                    </a:moveTo>
                    <a:cubicBezTo>
                      <a:pt x="4" y="6"/>
                      <a:pt x="4" y="11"/>
                      <a:pt x="2" y="15"/>
                    </a:cubicBezTo>
                    <a:cubicBezTo>
                      <a:pt x="0" y="9"/>
                      <a:pt x="0" y="4"/>
                      <a:pt x="1" y="0"/>
                    </a:cubicBezTo>
                    <a:cubicBezTo>
                      <a:pt x="1" y="0"/>
                      <a:pt x="2" y="0"/>
                      <a:pt x="3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8" name="Freeform 241"/>
              <p:cNvSpPr>
                <a:spLocks/>
              </p:cNvSpPr>
              <p:nvPr/>
            </p:nvSpPr>
            <p:spPr bwMode="auto">
              <a:xfrm>
                <a:off x="3834" y="1352"/>
                <a:ext cx="43" cy="155"/>
              </a:xfrm>
              <a:custGeom>
                <a:avLst/>
                <a:gdLst>
                  <a:gd name="T0" fmla="*/ 2147483647 w 4"/>
                  <a:gd name="T1" fmla="*/ 2147483647 h 14"/>
                  <a:gd name="T2" fmla="*/ 2147483647 w 4"/>
                  <a:gd name="T3" fmla="*/ 2147483647 h 14"/>
                  <a:gd name="T4" fmla="*/ 0 w 4"/>
                  <a:gd name="T5" fmla="*/ 0 h 14"/>
                  <a:gd name="T6" fmla="*/ 2147483647 w 4"/>
                  <a:gd name="T7" fmla="*/ 2147483647 h 1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4"/>
                  <a:gd name="T14" fmla="*/ 4 w 4"/>
                  <a:gd name="T15" fmla="*/ 14 h 1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4">
                    <a:moveTo>
                      <a:pt x="2" y="1"/>
                    </a:moveTo>
                    <a:cubicBezTo>
                      <a:pt x="3" y="6"/>
                      <a:pt x="4" y="11"/>
                      <a:pt x="2" y="14"/>
                    </a:cubicBezTo>
                    <a:cubicBezTo>
                      <a:pt x="0" y="9"/>
                      <a:pt x="0" y="4"/>
                      <a:pt x="0" y="0"/>
                    </a:cubicBezTo>
                    <a:cubicBezTo>
                      <a:pt x="1" y="1"/>
                      <a:pt x="2" y="1"/>
                      <a:pt x="2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9" name="Freeform 242"/>
              <p:cNvSpPr>
                <a:spLocks/>
              </p:cNvSpPr>
              <p:nvPr/>
            </p:nvSpPr>
            <p:spPr bwMode="auto">
              <a:xfrm>
                <a:off x="3800" y="1340"/>
                <a:ext cx="43" cy="149"/>
              </a:xfrm>
              <a:custGeom>
                <a:avLst/>
                <a:gdLst>
                  <a:gd name="T0" fmla="*/ 2147483647 w 4"/>
                  <a:gd name="T1" fmla="*/ 2147483647 h 13"/>
                  <a:gd name="T2" fmla="*/ 2147483647 w 4"/>
                  <a:gd name="T3" fmla="*/ 2147483647 h 13"/>
                  <a:gd name="T4" fmla="*/ 2147483647 w 4"/>
                  <a:gd name="T5" fmla="*/ 0 h 13"/>
                  <a:gd name="T6" fmla="*/ 2147483647 w 4"/>
                  <a:gd name="T7" fmla="*/ 2147483647 h 1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3"/>
                  <a:gd name="T14" fmla="*/ 4 w 4"/>
                  <a:gd name="T15" fmla="*/ 13 h 1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3">
                    <a:moveTo>
                      <a:pt x="3" y="1"/>
                    </a:moveTo>
                    <a:cubicBezTo>
                      <a:pt x="4" y="5"/>
                      <a:pt x="4" y="10"/>
                      <a:pt x="2" y="13"/>
                    </a:cubicBezTo>
                    <a:cubicBezTo>
                      <a:pt x="1" y="8"/>
                      <a:pt x="0" y="4"/>
                      <a:pt x="1" y="0"/>
                    </a:cubicBezTo>
                    <a:cubicBezTo>
                      <a:pt x="2" y="0"/>
                      <a:pt x="2" y="1"/>
                      <a:pt x="3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0" name="Freeform 243"/>
              <p:cNvSpPr>
                <a:spLocks/>
              </p:cNvSpPr>
              <p:nvPr/>
            </p:nvSpPr>
            <p:spPr bwMode="auto">
              <a:xfrm>
                <a:off x="3776" y="1329"/>
                <a:ext cx="48" cy="138"/>
              </a:xfrm>
              <a:custGeom>
                <a:avLst/>
                <a:gdLst>
                  <a:gd name="T0" fmla="*/ 2147483647 w 4"/>
                  <a:gd name="T1" fmla="*/ 2147483647 h 12"/>
                  <a:gd name="T2" fmla="*/ 2147483647 w 4"/>
                  <a:gd name="T3" fmla="*/ 2147483647 h 12"/>
                  <a:gd name="T4" fmla="*/ 2147483647 w 4"/>
                  <a:gd name="T5" fmla="*/ 0 h 12"/>
                  <a:gd name="T6" fmla="*/ 2147483647 w 4"/>
                  <a:gd name="T7" fmla="*/ 2147483647 h 1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2"/>
                  <a:gd name="T14" fmla="*/ 4 w 4"/>
                  <a:gd name="T15" fmla="*/ 12 h 1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2">
                    <a:moveTo>
                      <a:pt x="2" y="1"/>
                    </a:moveTo>
                    <a:cubicBezTo>
                      <a:pt x="3" y="5"/>
                      <a:pt x="4" y="9"/>
                      <a:pt x="2" y="12"/>
                    </a:cubicBezTo>
                    <a:cubicBezTo>
                      <a:pt x="0" y="7"/>
                      <a:pt x="0" y="3"/>
                      <a:pt x="1" y="0"/>
                    </a:cubicBezTo>
                    <a:cubicBezTo>
                      <a:pt x="1" y="0"/>
                      <a:pt x="2" y="0"/>
                      <a:pt x="2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1" name="Freeform 244"/>
              <p:cNvSpPr>
                <a:spLocks/>
              </p:cNvSpPr>
              <p:nvPr/>
            </p:nvSpPr>
            <p:spPr bwMode="auto">
              <a:xfrm>
                <a:off x="3752" y="1306"/>
                <a:ext cx="48" cy="126"/>
              </a:xfrm>
              <a:custGeom>
                <a:avLst/>
                <a:gdLst>
                  <a:gd name="T0" fmla="*/ 2147483647 w 4"/>
                  <a:gd name="T1" fmla="*/ 2147483647 h 11"/>
                  <a:gd name="T2" fmla="*/ 2147483647 w 4"/>
                  <a:gd name="T3" fmla="*/ 2147483647 h 11"/>
                  <a:gd name="T4" fmla="*/ 0 w 4"/>
                  <a:gd name="T5" fmla="*/ 0 h 11"/>
                  <a:gd name="T6" fmla="*/ 2147483647 w 4"/>
                  <a:gd name="T7" fmla="*/ 2147483647 h 1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1"/>
                  <a:gd name="T14" fmla="*/ 4 w 4"/>
                  <a:gd name="T15" fmla="*/ 11 h 1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1">
                    <a:moveTo>
                      <a:pt x="2" y="1"/>
                    </a:moveTo>
                    <a:cubicBezTo>
                      <a:pt x="3" y="5"/>
                      <a:pt x="4" y="9"/>
                      <a:pt x="2" y="11"/>
                    </a:cubicBezTo>
                    <a:cubicBezTo>
                      <a:pt x="0" y="7"/>
                      <a:pt x="0" y="4"/>
                      <a:pt x="0" y="0"/>
                    </a:cubicBezTo>
                    <a:cubicBezTo>
                      <a:pt x="1" y="1"/>
                      <a:pt x="1" y="1"/>
                      <a:pt x="2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2" name="Freeform 245"/>
              <p:cNvSpPr>
                <a:spLocks/>
              </p:cNvSpPr>
              <p:nvPr/>
            </p:nvSpPr>
            <p:spPr bwMode="auto">
              <a:xfrm>
                <a:off x="3732" y="1294"/>
                <a:ext cx="43" cy="115"/>
              </a:xfrm>
              <a:custGeom>
                <a:avLst/>
                <a:gdLst>
                  <a:gd name="T0" fmla="*/ 2147483647 w 4"/>
                  <a:gd name="T1" fmla="*/ 2147483647 h 10"/>
                  <a:gd name="T2" fmla="*/ 2147483647 w 4"/>
                  <a:gd name="T3" fmla="*/ 2147483647 h 10"/>
                  <a:gd name="T4" fmla="*/ 0 w 4"/>
                  <a:gd name="T5" fmla="*/ 0 h 10"/>
                  <a:gd name="T6" fmla="*/ 2147483647 w 4"/>
                  <a:gd name="T7" fmla="*/ 2147483647 h 1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0"/>
                  <a:gd name="T14" fmla="*/ 4 w 4"/>
                  <a:gd name="T15" fmla="*/ 10 h 1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0">
                    <a:moveTo>
                      <a:pt x="1" y="1"/>
                    </a:moveTo>
                    <a:cubicBezTo>
                      <a:pt x="2" y="4"/>
                      <a:pt x="4" y="8"/>
                      <a:pt x="2" y="10"/>
                    </a:cubicBezTo>
                    <a:cubicBezTo>
                      <a:pt x="0" y="7"/>
                      <a:pt x="0" y="3"/>
                      <a:pt x="0" y="0"/>
                    </a:cubicBezTo>
                    <a:cubicBezTo>
                      <a:pt x="0" y="0"/>
                      <a:pt x="1" y="0"/>
                      <a:pt x="1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3" name="Freeform 246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4" name="Freeform 247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5" name="Freeform 248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6" name="Freeform 249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7" name="Freeform 250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8" name="Freeform 251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9" name="Freeform 252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0" name="Freeform 253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1" name="Freeform 254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2" name="Freeform 255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3" name="Freeform 256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4" name="Freeform 257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5" name="Freeform 258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6" name="Freeform 259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7" name="Freeform 260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8" name="Freeform 261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9" name="Freeform 262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0" name="Freeform 263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1" name="Freeform 264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2" name="Freeform 265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3" name="Freeform 266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4" name="Freeform 267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5" name="Freeform 268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6" name="Freeform 269"/>
              <p:cNvSpPr>
                <a:spLocks/>
              </p:cNvSpPr>
              <p:nvPr/>
            </p:nvSpPr>
            <p:spPr bwMode="auto">
              <a:xfrm>
                <a:off x="3877" y="1329"/>
                <a:ext cx="72" cy="103"/>
              </a:xfrm>
              <a:custGeom>
                <a:avLst/>
                <a:gdLst>
                  <a:gd name="T0" fmla="*/ 2147483647 w 6"/>
                  <a:gd name="T1" fmla="*/ 2147483647 h 9"/>
                  <a:gd name="T2" fmla="*/ 2147483647 w 6"/>
                  <a:gd name="T3" fmla="*/ 2147483647 h 9"/>
                  <a:gd name="T4" fmla="*/ 2147483647 w 6"/>
                  <a:gd name="T5" fmla="*/ 2147483647 h 9"/>
                  <a:gd name="T6" fmla="*/ 0 w 6"/>
                  <a:gd name="T7" fmla="*/ 0 h 9"/>
                  <a:gd name="T8" fmla="*/ 2147483647 w 6"/>
                  <a:gd name="T9" fmla="*/ 2147483647 h 9"/>
                  <a:gd name="T10" fmla="*/ 2147483647 w 6"/>
                  <a:gd name="T11" fmla="*/ 2147483647 h 9"/>
                  <a:gd name="T12" fmla="*/ 2147483647 w 6"/>
                  <a:gd name="T13" fmla="*/ 2147483647 h 9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6"/>
                  <a:gd name="T22" fmla="*/ 0 h 9"/>
                  <a:gd name="T23" fmla="*/ 6 w 6"/>
                  <a:gd name="T24" fmla="*/ 9 h 9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6" h="9">
                    <a:moveTo>
                      <a:pt x="6" y="9"/>
                    </a:moveTo>
                    <a:cubicBezTo>
                      <a:pt x="6" y="9"/>
                      <a:pt x="6" y="6"/>
                      <a:pt x="5" y="3"/>
                    </a:cubicBezTo>
                    <a:cubicBezTo>
                      <a:pt x="5" y="2"/>
                      <a:pt x="5" y="2"/>
                      <a:pt x="4" y="1"/>
                    </a:cubicBezTo>
                    <a:cubicBezTo>
                      <a:pt x="3" y="0"/>
                      <a:pt x="1" y="0"/>
                      <a:pt x="0" y="0"/>
                    </a:cubicBezTo>
                    <a:cubicBezTo>
                      <a:pt x="0" y="1"/>
                      <a:pt x="1" y="2"/>
                      <a:pt x="2" y="3"/>
                    </a:cubicBezTo>
                    <a:cubicBezTo>
                      <a:pt x="2" y="4"/>
                      <a:pt x="2" y="5"/>
                      <a:pt x="2" y="6"/>
                    </a:cubicBezTo>
                    <a:cubicBezTo>
                      <a:pt x="3" y="8"/>
                      <a:pt x="4" y="9"/>
                      <a:pt x="6" y="9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7" name="Freeform 270"/>
              <p:cNvSpPr>
                <a:spLocks/>
              </p:cNvSpPr>
              <p:nvPr/>
            </p:nvSpPr>
            <p:spPr bwMode="auto">
              <a:xfrm>
                <a:off x="3843" y="1317"/>
                <a:ext cx="67" cy="103"/>
              </a:xfrm>
              <a:custGeom>
                <a:avLst/>
                <a:gdLst>
                  <a:gd name="T0" fmla="*/ 2147483647 w 6"/>
                  <a:gd name="T1" fmla="*/ 2147483647 h 9"/>
                  <a:gd name="T2" fmla="*/ 2147483647 w 6"/>
                  <a:gd name="T3" fmla="*/ 2147483647 h 9"/>
                  <a:gd name="T4" fmla="*/ 0 w 6"/>
                  <a:gd name="T5" fmla="*/ 2147483647 h 9"/>
                  <a:gd name="T6" fmla="*/ 2147483647 w 6"/>
                  <a:gd name="T7" fmla="*/ 2147483647 h 9"/>
                  <a:gd name="T8" fmla="*/ 2147483647 w 6"/>
                  <a:gd name="T9" fmla="*/ 2147483647 h 9"/>
                  <a:gd name="T10" fmla="*/ 2147483647 w 6"/>
                  <a:gd name="T11" fmla="*/ 2147483647 h 9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6"/>
                  <a:gd name="T19" fmla="*/ 0 h 9"/>
                  <a:gd name="T20" fmla="*/ 6 w 6"/>
                  <a:gd name="T21" fmla="*/ 9 h 9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6" h="9">
                    <a:moveTo>
                      <a:pt x="5" y="9"/>
                    </a:moveTo>
                    <a:cubicBezTo>
                      <a:pt x="6" y="8"/>
                      <a:pt x="5" y="6"/>
                      <a:pt x="4" y="4"/>
                    </a:cubicBezTo>
                    <a:cubicBezTo>
                      <a:pt x="4" y="2"/>
                      <a:pt x="2" y="0"/>
                      <a:pt x="0" y="1"/>
                    </a:cubicBezTo>
                    <a:cubicBezTo>
                      <a:pt x="1" y="2"/>
                      <a:pt x="1" y="3"/>
                      <a:pt x="1" y="4"/>
                    </a:cubicBezTo>
                    <a:cubicBezTo>
                      <a:pt x="2" y="5"/>
                      <a:pt x="2" y="6"/>
                      <a:pt x="2" y="6"/>
                    </a:cubicBezTo>
                    <a:cubicBezTo>
                      <a:pt x="3" y="8"/>
                      <a:pt x="4" y="8"/>
                      <a:pt x="5" y="9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8" name="Freeform 271"/>
              <p:cNvSpPr>
                <a:spLocks/>
              </p:cNvSpPr>
              <p:nvPr/>
            </p:nvSpPr>
            <p:spPr bwMode="auto">
              <a:xfrm>
                <a:off x="3824" y="1317"/>
                <a:ext cx="43" cy="92"/>
              </a:xfrm>
              <a:custGeom>
                <a:avLst/>
                <a:gdLst>
                  <a:gd name="T0" fmla="*/ 2147483647 w 4"/>
                  <a:gd name="T1" fmla="*/ 2147483647 h 8"/>
                  <a:gd name="T2" fmla="*/ 2147483647 w 4"/>
                  <a:gd name="T3" fmla="*/ 2147483647 h 8"/>
                  <a:gd name="T4" fmla="*/ 0 w 4"/>
                  <a:gd name="T5" fmla="*/ 0 h 8"/>
                  <a:gd name="T6" fmla="*/ 2147483647 w 4"/>
                  <a:gd name="T7" fmla="*/ 2147483647 h 8"/>
                  <a:gd name="T8" fmla="*/ 2147483647 w 4"/>
                  <a:gd name="T9" fmla="*/ 2147483647 h 8"/>
                  <a:gd name="T10" fmla="*/ 2147483647 w 4"/>
                  <a:gd name="T11" fmla="*/ 2147483647 h 8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"/>
                  <a:gd name="T19" fmla="*/ 0 h 8"/>
                  <a:gd name="T20" fmla="*/ 4 w 4"/>
                  <a:gd name="T21" fmla="*/ 8 h 8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" h="8">
                    <a:moveTo>
                      <a:pt x="4" y="8"/>
                    </a:moveTo>
                    <a:cubicBezTo>
                      <a:pt x="4" y="7"/>
                      <a:pt x="4" y="5"/>
                      <a:pt x="3" y="3"/>
                    </a:cubicBezTo>
                    <a:cubicBezTo>
                      <a:pt x="3" y="1"/>
                      <a:pt x="1" y="0"/>
                      <a:pt x="0" y="0"/>
                    </a:cubicBezTo>
                    <a:cubicBezTo>
                      <a:pt x="0" y="1"/>
                      <a:pt x="1" y="2"/>
                      <a:pt x="1" y="3"/>
                    </a:cubicBezTo>
                    <a:cubicBezTo>
                      <a:pt x="1" y="4"/>
                      <a:pt x="1" y="5"/>
                      <a:pt x="1" y="6"/>
                    </a:cubicBezTo>
                    <a:cubicBezTo>
                      <a:pt x="2" y="7"/>
                      <a:pt x="3" y="7"/>
                      <a:pt x="4" y="8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9" name="Freeform 272"/>
              <p:cNvSpPr>
                <a:spLocks/>
              </p:cNvSpPr>
              <p:nvPr/>
            </p:nvSpPr>
            <p:spPr bwMode="auto">
              <a:xfrm>
                <a:off x="3800" y="1317"/>
                <a:ext cx="43" cy="80"/>
              </a:xfrm>
              <a:custGeom>
                <a:avLst/>
                <a:gdLst>
                  <a:gd name="T0" fmla="*/ 2147483647 w 4"/>
                  <a:gd name="T1" fmla="*/ 2147483647 h 7"/>
                  <a:gd name="T2" fmla="*/ 2147483647 w 4"/>
                  <a:gd name="T3" fmla="*/ 2147483647 h 7"/>
                  <a:gd name="T4" fmla="*/ 0 w 4"/>
                  <a:gd name="T5" fmla="*/ 0 h 7"/>
                  <a:gd name="T6" fmla="*/ 2147483647 w 4"/>
                  <a:gd name="T7" fmla="*/ 2147483647 h 7"/>
                  <a:gd name="T8" fmla="*/ 2147483647 w 4"/>
                  <a:gd name="T9" fmla="*/ 2147483647 h 7"/>
                  <a:gd name="T10" fmla="*/ 2147483647 w 4"/>
                  <a:gd name="T11" fmla="*/ 2147483647 h 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"/>
                  <a:gd name="T19" fmla="*/ 0 h 7"/>
                  <a:gd name="T20" fmla="*/ 4 w 4"/>
                  <a:gd name="T21" fmla="*/ 7 h 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" h="7">
                    <a:moveTo>
                      <a:pt x="3" y="7"/>
                    </a:moveTo>
                    <a:cubicBezTo>
                      <a:pt x="4" y="6"/>
                      <a:pt x="3" y="4"/>
                      <a:pt x="3" y="3"/>
                    </a:cubicBezTo>
                    <a:cubicBezTo>
                      <a:pt x="2" y="1"/>
                      <a:pt x="1" y="0"/>
                      <a:pt x="0" y="0"/>
                    </a:cubicBezTo>
                    <a:cubicBezTo>
                      <a:pt x="0" y="1"/>
                      <a:pt x="0" y="2"/>
                      <a:pt x="1" y="3"/>
                    </a:cubicBezTo>
                    <a:cubicBezTo>
                      <a:pt x="1" y="3"/>
                      <a:pt x="1" y="4"/>
                      <a:pt x="1" y="5"/>
                    </a:cubicBezTo>
                    <a:cubicBezTo>
                      <a:pt x="1" y="6"/>
                      <a:pt x="2" y="6"/>
                      <a:pt x="3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0" name="Freeform 273"/>
              <p:cNvSpPr>
                <a:spLocks/>
              </p:cNvSpPr>
              <p:nvPr/>
            </p:nvSpPr>
            <p:spPr bwMode="auto">
              <a:xfrm>
                <a:off x="3776" y="1306"/>
                <a:ext cx="34" cy="80"/>
              </a:xfrm>
              <a:custGeom>
                <a:avLst/>
                <a:gdLst>
                  <a:gd name="T0" fmla="*/ 2147483647 w 3"/>
                  <a:gd name="T1" fmla="*/ 2147483647 h 7"/>
                  <a:gd name="T2" fmla="*/ 2147483647 w 3"/>
                  <a:gd name="T3" fmla="*/ 2147483647 h 7"/>
                  <a:gd name="T4" fmla="*/ 0 w 3"/>
                  <a:gd name="T5" fmla="*/ 2147483647 h 7"/>
                  <a:gd name="T6" fmla="*/ 2147483647 w 3"/>
                  <a:gd name="T7" fmla="*/ 2147483647 h 7"/>
                  <a:gd name="T8" fmla="*/ 2147483647 w 3"/>
                  <a:gd name="T9" fmla="*/ 2147483647 h 7"/>
                  <a:gd name="T10" fmla="*/ 2147483647 w 3"/>
                  <a:gd name="T11" fmla="*/ 2147483647 h 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7"/>
                  <a:gd name="T20" fmla="*/ 3 w 3"/>
                  <a:gd name="T21" fmla="*/ 7 h 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7">
                    <a:moveTo>
                      <a:pt x="3" y="7"/>
                    </a:moveTo>
                    <a:cubicBezTo>
                      <a:pt x="3" y="7"/>
                      <a:pt x="3" y="5"/>
                      <a:pt x="3" y="3"/>
                    </a:cubicBezTo>
                    <a:cubicBezTo>
                      <a:pt x="2" y="2"/>
                      <a:pt x="1" y="0"/>
                      <a:pt x="0" y="1"/>
                    </a:cubicBezTo>
                    <a:cubicBezTo>
                      <a:pt x="0" y="2"/>
                      <a:pt x="1" y="3"/>
                      <a:pt x="1" y="3"/>
                    </a:cubicBezTo>
                    <a:cubicBezTo>
                      <a:pt x="1" y="4"/>
                      <a:pt x="1" y="5"/>
                      <a:pt x="1" y="5"/>
                    </a:cubicBezTo>
                    <a:cubicBezTo>
                      <a:pt x="2" y="6"/>
                      <a:pt x="2" y="7"/>
                      <a:pt x="3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1" name="Freeform 274"/>
              <p:cNvSpPr>
                <a:spLocks/>
              </p:cNvSpPr>
              <p:nvPr/>
            </p:nvSpPr>
            <p:spPr bwMode="auto">
              <a:xfrm>
                <a:off x="3752" y="1306"/>
                <a:ext cx="34" cy="69"/>
              </a:xfrm>
              <a:custGeom>
                <a:avLst/>
                <a:gdLst>
                  <a:gd name="T0" fmla="*/ 2147483647 w 3"/>
                  <a:gd name="T1" fmla="*/ 2147483647 h 6"/>
                  <a:gd name="T2" fmla="*/ 2147483647 w 3"/>
                  <a:gd name="T3" fmla="*/ 2147483647 h 6"/>
                  <a:gd name="T4" fmla="*/ 0 w 3"/>
                  <a:gd name="T5" fmla="*/ 2147483647 h 6"/>
                  <a:gd name="T6" fmla="*/ 2147483647 w 3"/>
                  <a:gd name="T7" fmla="*/ 2147483647 h 6"/>
                  <a:gd name="T8" fmla="*/ 2147483647 w 3"/>
                  <a:gd name="T9" fmla="*/ 2147483647 h 6"/>
                  <a:gd name="T10" fmla="*/ 2147483647 w 3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6"/>
                  <a:gd name="T20" fmla="*/ 3 w 3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6">
                    <a:moveTo>
                      <a:pt x="3" y="6"/>
                    </a:moveTo>
                    <a:cubicBezTo>
                      <a:pt x="3" y="6"/>
                      <a:pt x="3" y="4"/>
                      <a:pt x="3" y="3"/>
                    </a:cubicBezTo>
                    <a:cubicBezTo>
                      <a:pt x="2" y="1"/>
                      <a:pt x="1" y="0"/>
                      <a:pt x="0" y="1"/>
                    </a:cubicBezTo>
                    <a:cubicBezTo>
                      <a:pt x="1" y="2"/>
                      <a:pt x="1" y="2"/>
                      <a:pt x="1" y="3"/>
                    </a:cubicBezTo>
                    <a:cubicBezTo>
                      <a:pt x="1" y="4"/>
                      <a:pt x="2" y="4"/>
                      <a:pt x="2" y="5"/>
                    </a:cubicBezTo>
                    <a:cubicBezTo>
                      <a:pt x="2" y="6"/>
                      <a:pt x="2" y="6"/>
                      <a:pt x="3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2" name="Freeform 275"/>
              <p:cNvSpPr>
                <a:spLocks/>
              </p:cNvSpPr>
              <p:nvPr/>
            </p:nvSpPr>
            <p:spPr bwMode="auto">
              <a:xfrm>
                <a:off x="3742" y="1306"/>
                <a:ext cx="34" cy="69"/>
              </a:xfrm>
              <a:custGeom>
                <a:avLst/>
                <a:gdLst>
                  <a:gd name="T0" fmla="*/ 2147483647 w 3"/>
                  <a:gd name="T1" fmla="*/ 2147483647 h 6"/>
                  <a:gd name="T2" fmla="*/ 2147483647 w 3"/>
                  <a:gd name="T3" fmla="*/ 2147483647 h 6"/>
                  <a:gd name="T4" fmla="*/ 0 w 3"/>
                  <a:gd name="T5" fmla="*/ 2147483647 h 6"/>
                  <a:gd name="T6" fmla="*/ 2147483647 w 3"/>
                  <a:gd name="T7" fmla="*/ 2147483647 h 6"/>
                  <a:gd name="T8" fmla="*/ 2147483647 w 3"/>
                  <a:gd name="T9" fmla="*/ 2147483647 h 6"/>
                  <a:gd name="T10" fmla="*/ 2147483647 w 3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6"/>
                  <a:gd name="T20" fmla="*/ 3 w 3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6">
                    <a:moveTo>
                      <a:pt x="3" y="6"/>
                    </a:moveTo>
                    <a:cubicBezTo>
                      <a:pt x="3" y="5"/>
                      <a:pt x="3" y="4"/>
                      <a:pt x="2" y="2"/>
                    </a:cubicBezTo>
                    <a:cubicBezTo>
                      <a:pt x="2" y="1"/>
                      <a:pt x="1" y="0"/>
                      <a:pt x="0" y="1"/>
                    </a:cubicBezTo>
                    <a:cubicBezTo>
                      <a:pt x="0" y="1"/>
                      <a:pt x="1" y="2"/>
                      <a:pt x="1" y="3"/>
                    </a:cubicBezTo>
                    <a:cubicBezTo>
                      <a:pt x="1" y="3"/>
                      <a:pt x="1" y="4"/>
                      <a:pt x="1" y="4"/>
                    </a:cubicBezTo>
                    <a:cubicBezTo>
                      <a:pt x="1" y="5"/>
                      <a:pt x="2" y="6"/>
                      <a:pt x="3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3" name="Freeform 276"/>
              <p:cNvSpPr>
                <a:spLocks/>
              </p:cNvSpPr>
              <p:nvPr/>
            </p:nvSpPr>
            <p:spPr bwMode="auto">
              <a:xfrm>
                <a:off x="3732" y="1306"/>
                <a:ext cx="24" cy="57"/>
              </a:xfrm>
              <a:custGeom>
                <a:avLst/>
                <a:gdLst>
                  <a:gd name="T0" fmla="*/ 2147483647 w 2"/>
                  <a:gd name="T1" fmla="*/ 2147483647 h 5"/>
                  <a:gd name="T2" fmla="*/ 2147483647 w 2"/>
                  <a:gd name="T3" fmla="*/ 2147483647 h 5"/>
                  <a:gd name="T4" fmla="*/ 0 w 2"/>
                  <a:gd name="T5" fmla="*/ 0 h 5"/>
                  <a:gd name="T6" fmla="*/ 2147483647 w 2"/>
                  <a:gd name="T7" fmla="*/ 2147483647 h 5"/>
                  <a:gd name="T8" fmla="*/ 2147483647 w 2"/>
                  <a:gd name="T9" fmla="*/ 2147483647 h 5"/>
                  <a:gd name="T10" fmla="*/ 2147483647 w 2"/>
                  <a:gd name="T11" fmla="*/ 2147483647 h 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5"/>
                  <a:gd name="T20" fmla="*/ 2 w 2"/>
                  <a:gd name="T21" fmla="*/ 5 h 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5">
                    <a:moveTo>
                      <a:pt x="2" y="5"/>
                    </a:moveTo>
                    <a:cubicBezTo>
                      <a:pt x="2" y="5"/>
                      <a:pt x="2" y="3"/>
                      <a:pt x="2" y="2"/>
                    </a:cubicBezTo>
                    <a:cubicBezTo>
                      <a:pt x="1" y="1"/>
                      <a:pt x="1" y="0"/>
                      <a:pt x="0" y="0"/>
                    </a:cubicBezTo>
                    <a:cubicBezTo>
                      <a:pt x="0" y="1"/>
                      <a:pt x="0" y="2"/>
                      <a:pt x="1" y="2"/>
                    </a:cubicBezTo>
                    <a:cubicBezTo>
                      <a:pt x="1" y="3"/>
                      <a:pt x="1" y="4"/>
                      <a:pt x="1" y="4"/>
                    </a:cubicBezTo>
                    <a:cubicBezTo>
                      <a:pt x="1" y="5"/>
                      <a:pt x="2" y="5"/>
                      <a:pt x="2" y="5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4" name="Freeform 277"/>
              <p:cNvSpPr>
                <a:spLocks/>
              </p:cNvSpPr>
              <p:nvPr/>
            </p:nvSpPr>
            <p:spPr bwMode="auto">
              <a:xfrm>
                <a:off x="3718" y="1306"/>
                <a:ext cx="24" cy="57"/>
              </a:xfrm>
              <a:custGeom>
                <a:avLst/>
                <a:gdLst>
                  <a:gd name="T0" fmla="*/ 2147483647 w 2"/>
                  <a:gd name="T1" fmla="*/ 2147483647 h 5"/>
                  <a:gd name="T2" fmla="*/ 2147483647 w 2"/>
                  <a:gd name="T3" fmla="*/ 2147483647 h 5"/>
                  <a:gd name="T4" fmla="*/ 0 w 2"/>
                  <a:gd name="T5" fmla="*/ 0 h 5"/>
                  <a:gd name="T6" fmla="*/ 2147483647 w 2"/>
                  <a:gd name="T7" fmla="*/ 2147483647 h 5"/>
                  <a:gd name="T8" fmla="*/ 2147483647 w 2"/>
                  <a:gd name="T9" fmla="*/ 2147483647 h 5"/>
                  <a:gd name="T10" fmla="*/ 2147483647 w 2"/>
                  <a:gd name="T11" fmla="*/ 2147483647 h 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5"/>
                  <a:gd name="T20" fmla="*/ 2 w 2"/>
                  <a:gd name="T21" fmla="*/ 5 h 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5">
                    <a:moveTo>
                      <a:pt x="2" y="5"/>
                    </a:moveTo>
                    <a:cubicBezTo>
                      <a:pt x="2" y="5"/>
                      <a:pt x="2" y="3"/>
                      <a:pt x="2" y="2"/>
                    </a:cubicBezTo>
                    <a:cubicBezTo>
                      <a:pt x="1" y="1"/>
                      <a:pt x="1" y="0"/>
                      <a:pt x="0" y="0"/>
                    </a:cubicBezTo>
                    <a:cubicBezTo>
                      <a:pt x="0" y="1"/>
                      <a:pt x="0" y="2"/>
                      <a:pt x="1" y="2"/>
                    </a:cubicBezTo>
                    <a:cubicBezTo>
                      <a:pt x="1" y="3"/>
                      <a:pt x="1" y="3"/>
                      <a:pt x="1" y="4"/>
                    </a:cubicBezTo>
                    <a:cubicBezTo>
                      <a:pt x="1" y="4"/>
                      <a:pt x="1" y="5"/>
                      <a:pt x="2" y="5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5" name="Freeform 278"/>
              <p:cNvSpPr>
                <a:spLocks/>
              </p:cNvSpPr>
              <p:nvPr/>
            </p:nvSpPr>
            <p:spPr bwMode="auto">
              <a:xfrm>
                <a:off x="3703" y="1306"/>
                <a:ext cx="29" cy="46"/>
              </a:xfrm>
              <a:custGeom>
                <a:avLst/>
                <a:gdLst>
                  <a:gd name="T0" fmla="*/ 2147483647 w 2"/>
                  <a:gd name="T1" fmla="*/ 2147483647 h 4"/>
                  <a:gd name="T2" fmla="*/ 2147483647 w 2"/>
                  <a:gd name="T3" fmla="*/ 2147483647 h 4"/>
                  <a:gd name="T4" fmla="*/ 0 w 2"/>
                  <a:gd name="T5" fmla="*/ 0 h 4"/>
                  <a:gd name="T6" fmla="*/ 2147483647 w 2"/>
                  <a:gd name="T7" fmla="*/ 2147483647 h 4"/>
                  <a:gd name="T8" fmla="*/ 2147483647 w 2"/>
                  <a:gd name="T9" fmla="*/ 2147483647 h 4"/>
                  <a:gd name="T10" fmla="*/ 2147483647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2" y="4"/>
                    </a:moveTo>
                    <a:cubicBezTo>
                      <a:pt x="2" y="4"/>
                      <a:pt x="2" y="3"/>
                      <a:pt x="1" y="2"/>
                    </a:cubicBezTo>
                    <a:cubicBezTo>
                      <a:pt x="1" y="1"/>
                      <a:pt x="1" y="0"/>
                      <a:pt x="0" y="0"/>
                    </a:cubicBezTo>
                    <a:cubicBezTo>
                      <a:pt x="0" y="1"/>
                      <a:pt x="0" y="1"/>
                      <a:pt x="1" y="2"/>
                    </a:cubicBezTo>
                    <a:cubicBezTo>
                      <a:pt x="1" y="2"/>
                      <a:pt x="1" y="3"/>
                      <a:pt x="1" y="3"/>
                    </a:cubicBezTo>
                    <a:cubicBezTo>
                      <a:pt x="1" y="4"/>
                      <a:pt x="1" y="4"/>
                      <a:pt x="2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6" name="Freeform 279"/>
              <p:cNvSpPr>
                <a:spLocks/>
              </p:cNvSpPr>
              <p:nvPr/>
            </p:nvSpPr>
            <p:spPr bwMode="auto">
              <a:xfrm>
                <a:off x="3699" y="1306"/>
                <a:ext cx="24" cy="46"/>
              </a:xfrm>
              <a:custGeom>
                <a:avLst/>
                <a:gdLst>
                  <a:gd name="T0" fmla="*/ 2147483647 w 2"/>
                  <a:gd name="T1" fmla="*/ 2147483647 h 4"/>
                  <a:gd name="T2" fmla="*/ 2147483647 w 2"/>
                  <a:gd name="T3" fmla="*/ 2147483647 h 4"/>
                  <a:gd name="T4" fmla="*/ 0 w 2"/>
                  <a:gd name="T5" fmla="*/ 0 h 4"/>
                  <a:gd name="T6" fmla="*/ 2147483647 w 2"/>
                  <a:gd name="T7" fmla="*/ 2147483647 h 4"/>
                  <a:gd name="T8" fmla="*/ 2147483647 w 2"/>
                  <a:gd name="T9" fmla="*/ 2147483647 h 4"/>
                  <a:gd name="T10" fmla="*/ 2147483647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2" y="4"/>
                    </a:moveTo>
                    <a:cubicBezTo>
                      <a:pt x="2" y="4"/>
                      <a:pt x="2" y="3"/>
                      <a:pt x="2" y="2"/>
                    </a:cubicBezTo>
                    <a:cubicBezTo>
                      <a:pt x="1" y="1"/>
                      <a:pt x="1" y="0"/>
                      <a:pt x="0" y="0"/>
                    </a:cubicBezTo>
                    <a:cubicBezTo>
                      <a:pt x="0" y="1"/>
                      <a:pt x="1" y="1"/>
                      <a:pt x="1" y="2"/>
                    </a:cubicBezTo>
                    <a:cubicBezTo>
                      <a:pt x="1" y="2"/>
                      <a:pt x="1" y="3"/>
                      <a:pt x="1" y="3"/>
                    </a:cubicBezTo>
                    <a:cubicBezTo>
                      <a:pt x="1" y="4"/>
                      <a:pt x="1" y="4"/>
                      <a:pt x="2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7" name="Freeform 280"/>
              <p:cNvSpPr>
                <a:spLocks/>
              </p:cNvSpPr>
              <p:nvPr/>
            </p:nvSpPr>
            <p:spPr bwMode="auto">
              <a:xfrm>
                <a:off x="3684" y="1306"/>
                <a:ext cx="19" cy="46"/>
              </a:xfrm>
              <a:custGeom>
                <a:avLst/>
                <a:gdLst>
                  <a:gd name="T0" fmla="*/ 2147483647 w 2"/>
                  <a:gd name="T1" fmla="*/ 2147483647 h 4"/>
                  <a:gd name="T2" fmla="*/ 2147483647 w 2"/>
                  <a:gd name="T3" fmla="*/ 2147483647 h 4"/>
                  <a:gd name="T4" fmla="*/ 0 w 2"/>
                  <a:gd name="T5" fmla="*/ 0 h 4"/>
                  <a:gd name="T6" fmla="*/ 2147483647 w 2"/>
                  <a:gd name="T7" fmla="*/ 2147483647 h 4"/>
                  <a:gd name="T8" fmla="*/ 2147483647 w 2"/>
                  <a:gd name="T9" fmla="*/ 2147483647 h 4"/>
                  <a:gd name="T10" fmla="*/ 2147483647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2" y="4"/>
                    </a:moveTo>
                    <a:cubicBezTo>
                      <a:pt x="2" y="4"/>
                      <a:pt x="2" y="2"/>
                      <a:pt x="2" y="1"/>
                    </a:cubicBezTo>
                    <a:cubicBezTo>
                      <a:pt x="1" y="0"/>
                      <a:pt x="1" y="0"/>
                      <a:pt x="0" y="0"/>
                    </a:cubicBezTo>
                    <a:cubicBezTo>
                      <a:pt x="1" y="1"/>
                      <a:pt x="1" y="1"/>
                      <a:pt x="1" y="2"/>
                    </a:cubicBezTo>
                    <a:cubicBezTo>
                      <a:pt x="1" y="2"/>
                      <a:pt x="1" y="3"/>
                      <a:pt x="1" y="3"/>
                    </a:cubicBezTo>
                    <a:cubicBezTo>
                      <a:pt x="1" y="3"/>
                      <a:pt x="2" y="4"/>
                      <a:pt x="2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8" name="Freeform 281"/>
              <p:cNvSpPr>
                <a:spLocks/>
              </p:cNvSpPr>
              <p:nvPr/>
            </p:nvSpPr>
            <p:spPr bwMode="auto">
              <a:xfrm>
                <a:off x="3858" y="1260"/>
                <a:ext cx="67" cy="80"/>
              </a:xfrm>
              <a:custGeom>
                <a:avLst/>
                <a:gdLst>
                  <a:gd name="T0" fmla="*/ 2147483647 w 6"/>
                  <a:gd name="T1" fmla="*/ 2147483647 h 7"/>
                  <a:gd name="T2" fmla="*/ 2147483647 w 6"/>
                  <a:gd name="T3" fmla="*/ 2147483647 h 7"/>
                  <a:gd name="T4" fmla="*/ 2147483647 w 6"/>
                  <a:gd name="T5" fmla="*/ 0 h 7"/>
                  <a:gd name="T6" fmla="*/ 0 w 6"/>
                  <a:gd name="T7" fmla="*/ 2147483647 h 7"/>
                  <a:gd name="T8" fmla="*/ 2147483647 w 6"/>
                  <a:gd name="T9" fmla="*/ 2147483647 h 7"/>
                  <a:gd name="T10" fmla="*/ 2147483647 w 6"/>
                  <a:gd name="T11" fmla="*/ 2147483647 h 7"/>
                  <a:gd name="T12" fmla="*/ 2147483647 w 6"/>
                  <a:gd name="T13" fmla="*/ 2147483647 h 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6"/>
                  <a:gd name="T22" fmla="*/ 0 h 7"/>
                  <a:gd name="T23" fmla="*/ 6 w 6"/>
                  <a:gd name="T24" fmla="*/ 7 h 7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6" h="7">
                    <a:moveTo>
                      <a:pt x="6" y="7"/>
                    </a:moveTo>
                    <a:cubicBezTo>
                      <a:pt x="6" y="6"/>
                      <a:pt x="6" y="4"/>
                      <a:pt x="5" y="2"/>
                    </a:cubicBezTo>
                    <a:cubicBezTo>
                      <a:pt x="4" y="1"/>
                      <a:pt x="4" y="0"/>
                      <a:pt x="3" y="0"/>
                    </a:cubicBezTo>
                    <a:cubicBezTo>
                      <a:pt x="2" y="0"/>
                      <a:pt x="1" y="0"/>
                      <a:pt x="0" y="1"/>
                    </a:cubicBezTo>
                    <a:cubicBezTo>
                      <a:pt x="1" y="2"/>
                      <a:pt x="1" y="2"/>
                      <a:pt x="2" y="3"/>
                    </a:cubicBezTo>
                    <a:cubicBezTo>
                      <a:pt x="2" y="4"/>
                      <a:pt x="2" y="5"/>
                      <a:pt x="2" y="6"/>
                    </a:cubicBezTo>
                    <a:cubicBezTo>
                      <a:pt x="3" y="7"/>
                      <a:pt x="4" y="7"/>
                      <a:pt x="6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9" name="Freeform 282"/>
              <p:cNvSpPr>
                <a:spLocks/>
              </p:cNvSpPr>
              <p:nvPr/>
            </p:nvSpPr>
            <p:spPr bwMode="auto">
              <a:xfrm>
                <a:off x="3824" y="1260"/>
                <a:ext cx="67" cy="80"/>
              </a:xfrm>
              <a:custGeom>
                <a:avLst/>
                <a:gdLst>
                  <a:gd name="T0" fmla="*/ 2147483647 w 6"/>
                  <a:gd name="T1" fmla="*/ 2147483647 h 7"/>
                  <a:gd name="T2" fmla="*/ 2147483647 w 6"/>
                  <a:gd name="T3" fmla="*/ 2147483647 h 7"/>
                  <a:gd name="T4" fmla="*/ 0 w 6"/>
                  <a:gd name="T5" fmla="*/ 2147483647 h 7"/>
                  <a:gd name="T6" fmla="*/ 2147483647 w 6"/>
                  <a:gd name="T7" fmla="*/ 2147483647 h 7"/>
                  <a:gd name="T8" fmla="*/ 2147483647 w 6"/>
                  <a:gd name="T9" fmla="*/ 2147483647 h 7"/>
                  <a:gd name="T10" fmla="*/ 2147483647 w 6"/>
                  <a:gd name="T11" fmla="*/ 2147483647 h 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6"/>
                  <a:gd name="T19" fmla="*/ 0 h 7"/>
                  <a:gd name="T20" fmla="*/ 6 w 6"/>
                  <a:gd name="T21" fmla="*/ 7 h 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6" h="7">
                    <a:moveTo>
                      <a:pt x="6" y="7"/>
                    </a:moveTo>
                    <a:cubicBezTo>
                      <a:pt x="6" y="6"/>
                      <a:pt x="5" y="4"/>
                      <a:pt x="4" y="3"/>
                    </a:cubicBezTo>
                    <a:cubicBezTo>
                      <a:pt x="4" y="1"/>
                      <a:pt x="2" y="0"/>
                      <a:pt x="0" y="1"/>
                    </a:cubicBezTo>
                    <a:cubicBezTo>
                      <a:pt x="1" y="2"/>
                      <a:pt x="2" y="3"/>
                      <a:pt x="2" y="3"/>
                    </a:cubicBezTo>
                    <a:cubicBezTo>
                      <a:pt x="2" y="4"/>
                      <a:pt x="3" y="5"/>
                      <a:pt x="3" y="6"/>
                    </a:cubicBezTo>
                    <a:cubicBezTo>
                      <a:pt x="3" y="7"/>
                      <a:pt x="4" y="7"/>
                      <a:pt x="6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0" name="Freeform 283"/>
              <p:cNvSpPr>
                <a:spLocks/>
              </p:cNvSpPr>
              <p:nvPr/>
            </p:nvSpPr>
            <p:spPr bwMode="auto">
              <a:xfrm>
                <a:off x="3800" y="1271"/>
                <a:ext cx="58" cy="69"/>
              </a:xfrm>
              <a:custGeom>
                <a:avLst/>
                <a:gdLst>
                  <a:gd name="T0" fmla="*/ 2147483647 w 5"/>
                  <a:gd name="T1" fmla="*/ 2147483647 h 6"/>
                  <a:gd name="T2" fmla="*/ 2147483647 w 5"/>
                  <a:gd name="T3" fmla="*/ 2147483647 h 6"/>
                  <a:gd name="T4" fmla="*/ 0 w 5"/>
                  <a:gd name="T5" fmla="*/ 2147483647 h 6"/>
                  <a:gd name="T6" fmla="*/ 2147483647 w 5"/>
                  <a:gd name="T7" fmla="*/ 2147483647 h 6"/>
                  <a:gd name="T8" fmla="*/ 2147483647 w 5"/>
                  <a:gd name="T9" fmla="*/ 2147483647 h 6"/>
                  <a:gd name="T10" fmla="*/ 2147483647 w 5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5"/>
                  <a:gd name="T19" fmla="*/ 0 h 6"/>
                  <a:gd name="T20" fmla="*/ 5 w 5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5" h="6">
                    <a:moveTo>
                      <a:pt x="5" y="6"/>
                    </a:moveTo>
                    <a:cubicBezTo>
                      <a:pt x="5" y="5"/>
                      <a:pt x="5" y="3"/>
                      <a:pt x="4" y="2"/>
                    </a:cubicBezTo>
                    <a:cubicBezTo>
                      <a:pt x="3" y="0"/>
                      <a:pt x="2" y="0"/>
                      <a:pt x="0" y="1"/>
                    </a:cubicBezTo>
                    <a:cubicBezTo>
                      <a:pt x="1" y="1"/>
                      <a:pt x="2" y="2"/>
                      <a:pt x="2" y="3"/>
                    </a:cubicBezTo>
                    <a:cubicBezTo>
                      <a:pt x="2" y="3"/>
                      <a:pt x="2" y="4"/>
                      <a:pt x="3" y="5"/>
                    </a:cubicBezTo>
                    <a:cubicBezTo>
                      <a:pt x="3" y="5"/>
                      <a:pt x="4" y="6"/>
                      <a:pt x="5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1" name="Freeform 284"/>
              <p:cNvSpPr>
                <a:spLocks/>
              </p:cNvSpPr>
              <p:nvPr/>
            </p:nvSpPr>
            <p:spPr bwMode="auto">
              <a:xfrm>
                <a:off x="3790" y="1271"/>
                <a:ext cx="43" cy="69"/>
              </a:xfrm>
              <a:custGeom>
                <a:avLst/>
                <a:gdLst>
                  <a:gd name="T0" fmla="*/ 2147483647 w 4"/>
                  <a:gd name="T1" fmla="*/ 2147483647 h 6"/>
                  <a:gd name="T2" fmla="*/ 2147483647 w 4"/>
                  <a:gd name="T3" fmla="*/ 2147483647 h 6"/>
                  <a:gd name="T4" fmla="*/ 0 w 4"/>
                  <a:gd name="T5" fmla="*/ 2147483647 h 6"/>
                  <a:gd name="T6" fmla="*/ 2147483647 w 4"/>
                  <a:gd name="T7" fmla="*/ 2147483647 h 6"/>
                  <a:gd name="T8" fmla="*/ 2147483647 w 4"/>
                  <a:gd name="T9" fmla="*/ 2147483647 h 6"/>
                  <a:gd name="T10" fmla="*/ 2147483647 w 4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"/>
                  <a:gd name="T19" fmla="*/ 0 h 6"/>
                  <a:gd name="T20" fmla="*/ 4 w 4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" h="6">
                    <a:moveTo>
                      <a:pt x="4" y="6"/>
                    </a:moveTo>
                    <a:cubicBezTo>
                      <a:pt x="4" y="5"/>
                      <a:pt x="3" y="3"/>
                      <a:pt x="3" y="2"/>
                    </a:cubicBezTo>
                    <a:cubicBezTo>
                      <a:pt x="2" y="1"/>
                      <a:pt x="1" y="0"/>
                      <a:pt x="0" y="1"/>
                    </a:cubicBezTo>
                    <a:cubicBezTo>
                      <a:pt x="0" y="1"/>
                      <a:pt x="1" y="2"/>
                      <a:pt x="1" y="3"/>
                    </a:cubicBezTo>
                    <a:cubicBezTo>
                      <a:pt x="1" y="3"/>
                      <a:pt x="1" y="4"/>
                      <a:pt x="2" y="5"/>
                    </a:cubicBezTo>
                    <a:cubicBezTo>
                      <a:pt x="2" y="5"/>
                      <a:pt x="3" y="6"/>
                      <a:pt x="4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2" name="Freeform 285"/>
              <p:cNvSpPr>
                <a:spLocks/>
              </p:cNvSpPr>
              <p:nvPr/>
            </p:nvSpPr>
            <p:spPr bwMode="auto">
              <a:xfrm>
                <a:off x="3766" y="1271"/>
                <a:ext cx="43" cy="69"/>
              </a:xfrm>
              <a:custGeom>
                <a:avLst/>
                <a:gdLst>
                  <a:gd name="T0" fmla="*/ 2147483647 w 4"/>
                  <a:gd name="T1" fmla="*/ 2147483647 h 6"/>
                  <a:gd name="T2" fmla="*/ 2147483647 w 4"/>
                  <a:gd name="T3" fmla="*/ 2147483647 h 6"/>
                  <a:gd name="T4" fmla="*/ 0 w 4"/>
                  <a:gd name="T5" fmla="*/ 2147483647 h 6"/>
                  <a:gd name="T6" fmla="*/ 2147483647 w 4"/>
                  <a:gd name="T7" fmla="*/ 2147483647 h 6"/>
                  <a:gd name="T8" fmla="*/ 2147483647 w 4"/>
                  <a:gd name="T9" fmla="*/ 2147483647 h 6"/>
                  <a:gd name="T10" fmla="*/ 2147483647 w 4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"/>
                  <a:gd name="T19" fmla="*/ 0 h 6"/>
                  <a:gd name="T20" fmla="*/ 4 w 4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" h="6">
                    <a:moveTo>
                      <a:pt x="4" y="6"/>
                    </a:moveTo>
                    <a:cubicBezTo>
                      <a:pt x="4" y="5"/>
                      <a:pt x="3" y="4"/>
                      <a:pt x="3" y="2"/>
                    </a:cubicBezTo>
                    <a:cubicBezTo>
                      <a:pt x="2" y="1"/>
                      <a:pt x="1" y="0"/>
                      <a:pt x="0" y="1"/>
                    </a:cubicBezTo>
                    <a:cubicBezTo>
                      <a:pt x="1" y="2"/>
                      <a:pt x="1" y="2"/>
                      <a:pt x="1" y="3"/>
                    </a:cubicBezTo>
                    <a:cubicBezTo>
                      <a:pt x="2" y="3"/>
                      <a:pt x="2" y="4"/>
                      <a:pt x="2" y="5"/>
                    </a:cubicBezTo>
                    <a:cubicBezTo>
                      <a:pt x="2" y="5"/>
                      <a:pt x="3" y="6"/>
                      <a:pt x="4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3" name="Freeform 286"/>
              <p:cNvSpPr>
                <a:spLocks/>
              </p:cNvSpPr>
              <p:nvPr/>
            </p:nvSpPr>
            <p:spPr bwMode="auto">
              <a:xfrm>
                <a:off x="3752" y="1271"/>
                <a:ext cx="34" cy="69"/>
              </a:xfrm>
              <a:custGeom>
                <a:avLst/>
                <a:gdLst>
                  <a:gd name="T0" fmla="*/ 2147483647 w 3"/>
                  <a:gd name="T1" fmla="*/ 2147483647 h 6"/>
                  <a:gd name="T2" fmla="*/ 2147483647 w 3"/>
                  <a:gd name="T3" fmla="*/ 2147483647 h 6"/>
                  <a:gd name="T4" fmla="*/ 0 w 3"/>
                  <a:gd name="T5" fmla="*/ 2147483647 h 6"/>
                  <a:gd name="T6" fmla="*/ 2147483647 w 3"/>
                  <a:gd name="T7" fmla="*/ 2147483647 h 6"/>
                  <a:gd name="T8" fmla="*/ 2147483647 w 3"/>
                  <a:gd name="T9" fmla="*/ 2147483647 h 6"/>
                  <a:gd name="T10" fmla="*/ 2147483647 w 3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6"/>
                  <a:gd name="T20" fmla="*/ 3 w 3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6">
                    <a:moveTo>
                      <a:pt x="3" y="6"/>
                    </a:moveTo>
                    <a:cubicBezTo>
                      <a:pt x="3" y="5"/>
                      <a:pt x="3" y="4"/>
                      <a:pt x="2" y="2"/>
                    </a:cubicBezTo>
                    <a:cubicBezTo>
                      <a:pt x="2" y="1"/>
                      <a:pt x="1" y="0"/>
                      <a:pt x="0" y="1"/>
                    </a:cubicBezTo>
                    <a:cubicBezTo>
                      <a:pt x="0" y="2"/>
                      <a:pt x="1" y="2"/>
                      <a:pt x="1" y="3"/>
                    </a:cubicBezTo>
                    <a:cubicBezTo>
                      <a:pt x="1" y="4"/>
                      <a:pt x="1" y="4"/>
                      <a:pt x="1" y="5"/>
                    </a:cubicBezTo>
                    <a:cubicBezTo>
                      <a:pt x="2" y="5"/>
                      <a:pt x="2" y="6"/>
                      <a:pt x="3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4" name="Freeform 287"/>
              <p:cNvSpPr>
                <a:spLocks/>
              </p:cNvSpPr>
              <p:nvPr/>
            </p:nvSpPr>
            <p:spPr bwMode="auto">
              <a:xfrm>
                <a:off x="3742" y="1283"/>
                <a:ext cx="34" cy="57"/>
              </a:xfrm>
              <a:custGeom>
                <a:avLst/>
                <a:gdLst>
                  <a:gd name="T0" fmla="*/ 2147483647 w 3"/>
                  <a:gd name="T1" fmla="*/ 2147483647 h 5"/>
                  <a:gd name="T2" fmla="*/ 2147483647 w 3"/>
                  <a:gd name="T3" fmla="*/ 2147483647 h 5"/>
                  <a:gd name="T4" fmla="*/ 0 w 3"/>
                  <a:gd name="T5" fmla="*/ 0 h 5"/>
                  <a:gd name="T6" fmla="*/ 0 w 3"/>
                  <a:gd name="T7" fmla="*/ 2147483647 h 5"/>
                  <a:gd name="T8" fmla="*/ 2147483647 w 3"/>
                  <a:gd name="T9" fmla="*/ 2147483647 h 5"/>
                  <a:gd name="T10" fmla="*/ 2147483647 w 3"/>
                  <a:gd name="T11" fmla="*/ 2147483647 h 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5"/>
                  <a:gd name="T20" fmla="*/ 3 w 3"/>
                  <a:gd name="T21" fmla="*/ 5 h 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5">
                    <a:moveTo>
                      <a:pt x="3" y="4"/>
                    </a:moveTo>
                    <a:cubicBezTo>
                      <a:pt x="2" y="4"/>
                      <a:pt x="2" y="3"/>
                      <a:pt x="2" y="2"/>
                    </a:cubicBezTo>
                    <a:cubicBezTo>
                      <a:pt x="1" y="0"/>
                      <a:pt x="0" y="0"/>
                      <a:pt x="0" y="0"/>
                    </a:cubicBezTo>
                    <a:cubicBezTo>
                      <a:pt x="0" y="1"/>
                      <a:pt x="0" y="2"/>
                      <a:pt x="0" y="2"/>
                    </a:cubicBezTo>
                    <a:cubicBezTo>
                      <a:pt x="1" y="3"/>
                      <a:pt x="1" y="3"/>
                      <a:pt x="1" y="4"/>
                    </a:cubicBezTo>
                    <a:cubicBezTo>
                      <a:pt x="1" y="4"/>
                      <a:pt x="2" y="5"/>
                      <a:pt x="3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5" name="Freeform 288"/>
              <p:cNvSpPr>
                <a:spLocks/>
              </p:cNvSpPr>
              <p:nvPr/>
            </p:nvSpPr>
            <p:spPr bwMode="auto">
              <a:xfrm>
                <a:off x="3718" y="1283"/>
                <a:ext cx="34" cy="57"/>
              </a:xfrm>
              <a:custGeom>
                <a:avLst/>
                <a:gdLst>
                  <a:gd name="T0" fmla="*/ 2147483647 w 3"/>
                  <a:gd name="T1" fmla="*/ 2147483647 h 5"/>
                  <a:gd name="T2" fmla="*/ 2147483647 w 3"/>
                  <a:gd name="T3" fmla="*/ 2147483647 h 5"/>
                  <a:gd name="T4" fmla="*/ 0 w 3"/>
                  <a:gd name="T5" fmla="*/ 2147483647 h 5"/>
                  <a:gd name="T6" fmla="*/ 2147483647 w 3"/>
                  <a:gd name="T7" fmla="*/ 2147483647 h 5"/>
                  <a:gd name="T8" fmla="*/ 2147483647 w 3"/>
                  <a:gd name="T9" fmla="*/ 2147483647 h 5"/>
                  <a:gd name="T10" fmla="*/ 2147483647 w 3"/>
                  <a:gd name="T11" fmla="*/ 2147483647 h 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5"/>
                  <a:gd name="T20" fmla="*/ 3 w 3"/>
                  <a:gd name="T21" fmla="*/ 5 h 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5">
                    <a:moveTo>
                      <a:pt x="3" y="4"/>
                    </a:moveTo>
                    <a:cubicBezTo>
                      <a:pt x="3" y="4"/>
                      <a:pt x="3" y="3"/>
                      <a:pt x="2" y="2"/>
                    </a:cubicBezTo>
                    <a:cubicBezTo>
                      <a:pt x="2" y="1"/>
                      <a:pt x="1" y="0"/>
                      <a:pt x="0" y="1"/>
                    </a:cubicBezTo>
                    <a:cubicBezTo>
                      <a:pt x="1" y="1"/>
                      <a:pt x="1" y="2"/>
                      <a:pt x="1" y="2"/>
                    </a:cubicBezTo>
                    <a:cubicBezTo>
                      <a:pt x="2" y="3"/>
                      <a:pt x="2" y="3"/>
                      <a:pt x="2" y="4"/>
                    </a:cubicBezTo>
                    <a:cubicBezTo>
                      <a:pt x="2" y="4"/>
                      <a:pt x="2" y="5"/>
                      <a:pt x="3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6" name="Freeform 289"/>
              <p:cNvSpPr>
                <a:spLocks/>
              </p:cNvSpPr>
              <p:nvPr/>
            </p:nvSpPr>
            <p:spPr bwMode="auto">
              <a:xfrm>
                <a:off x="3703" y="1283"/>
                <a:ext cx="39" cy="46"/>
              </a:xfrm>
              <a:custGeom>
                <a:avLst/>
                <a:gdLst>
                  <a:gd name="T0" fmla="*/ 2147483647 w 3"/>
                  <a:gd name="T1" fmla="*/ 2147483647 h 4"/>
                  <a:gd name="T2" fmla="*/ 2147483647 w 3"/>
                  <a:gd name="T3" fmla="*/ 2147483647 h 4"/>
                  <a:gd name="T4" fmla="*/ 0 w 3"/>
                  <a:gd name="T5" fmla="*/ 2147483647 h 4"/>
                  <a:gd name="T6" fmla="*/ 2147483647 w 3"/>
                  <a:gd name="T7" fmla="*/ 2147483647 h 4"/>
                  <a:gd name="T8" fmla="*/ 2147483647 w 3"/>
                  <a:gd name="T9" fmla="*/ 2147483647 h 4"/>
                  <a:gd name="T10" fmla="*/ 2147483647 w 3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4"/>
                  <a:gd name="T20" fmla="*/ 3 w 3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4">
                    <a:moveTo>
                      <a:pt x="3" y="4"/>
                    </a:moveTo>
                    <a:cubicBezTo>
                      <a:pt x="3" y="4"/>
                      <a:pt x="3" y="3"/>
                      <a:pt x="2" y="2"/>
                    </a:cubicBezTo>
                    <a:cubicBezTo>
                      <a:pt x="2" y="1"/>
                      <a:pt x="1" y="0"/>
                      <a:pt x="0" y="1"/>
                    </a:cubicBezTo>
                    <a:cubicBezTo>
                      <a:pt x="1" y="1"/>
                      <a:pt x="1" y="2"/>
                      <a:pt x="1" y="2"/>
                    </a:cubicBezTo>
                    <a:cubicBezTo>
                      <a:pt x="1" y="3"/>
                      <a:pt x="2" y="3"/>
                      <a:pt x="2" y="4"/>
                    </a:cubicBezTo>
                    <a:cubicBezTo>
                      <a:pt x="2" y="4"/>
                      <a:pt x="2" y="4"/>
                      <a:pt x="3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7" name="Freeform 290"/>
              <p:cNvSpPr>
                <a:spLocks/>
              </p:cNvSpPr>
              <p:nvPr/>
            </p:nvSpPr>
            <p:spPr bwMode="auto">
              <a:xfrm>
                <a:off x="3703" y="1283"/>
                <a:ext cx="29" cy="46"/>
              </a:xfrm>
              <a:custGeom>
                <a:avLst/>
                <a:gdLst>
                  <a:gd name="T0" fmla="*/ 2147483647 w 2"/>
                  <a:gd name="T1" fmla="*/ 2147483647 h 4"/>
                  <a:gd name="T2" fmla="*/ 2147483647 w 2"/>
                  <a:gd name="T3" fmla="*/ 2147483647 h 4"/>
                  <a:gd name="T4" fmla="*/ 0 w 2"/>
                  <a:gd name="T5" fmla="*/ 2147483647 h 4"/>
                  <a:gd name="T6" fmla="*/ 0 w 2"/>
                  <a:gd name="T7" fmla="*/ 2147483647 h 4"/>
                  <a:gd name="T8" fmla="*/ 2147483647 w 2"/>
                  <a:gd name="T9" fmla="*/ 2147483647 h 4"/>
                  <a:gd name="T10" fmla="*/ 2147483647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2" y="4"/>
                    </a:moveTo>
                    <a:cubicBezTo>
                      <a:pt x="2" y="4"/>
                      <a:pt x="2" y="3"/>
                      <a:pt x="1" y="2"/>
                    </a:cubicBezTo>
                    <a:cubicBezTo>
                      <a:pt x="1" y="1"/>
                      <a:pt x="0" y="0"/>
                      <a:pt x="0" y="1"/>
                    </a:cubicBezTo>
                    <a:cubicBezTo>
                      <a:pt x="0" y="1"/>
                      <a:pt x="0" y="2"/>
                      <a:pt x="0" y="2"/>
                    </a:cubicBezTo>
                    <a:cubicBezTo>
                      <a:pt x="0" y="3"/>
                      <a:pt x="1" y="3"/>
                      <a:pt x="1" y="4"/>
                    </a:cubicBezTo>
                    <a:cubicBezTo>
                      <a:pt x="1" y="4"/>
                      <a:pt x="1" y="4"/>
                      <a:pt x="2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8" name="Freeform 291"/>
              <p:cNvSpPr>
                <a:spLocks/>
              </p:cNvSpPr>
              <p:nvPr/>
            </p:nvSpPr>
            <p:spPr bwMode="auto">
              <a:xfrm>
                <a:off x="3699" y="1283"/>
                <a:ext cx="24" cy="46"/>
              </a:xfrm>
              <a:custGeom>
                <a:avLst/>
                <a:gdLst>
                  <a:gd name="T0" fmla="*/ 2147483647 w 2"/>
                  <a:gd name="T1" fmla="*/ 2147483647 h 4"/>
                  <a:gd name="T2" fmla="*/ 2147483647 w 2"/>
                  <a:gd name="T3" fmla="*/ 2147483647 h 4"/>
                  <a:gd name="T4" fmla="*/ 0 w 2"/>
                  <a:gd name="T5" fmla="*/ 2147483647 h 4"/>
                  <a:gd name="T6" fmla="*/ 0 w 2"/>
                  <a:gd name="T7" fmla="*/ 2147483647 h 4"/>
                  <a:gd name="T8" fmla="*/ 2147483647 w 2"/>
                  <a:gd name="T9" fmla="*/ 2147483647 h 4"/>
                  <a:gd name="T10" fmla="*/ 2147483647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2" y="4"/>
                    </a:moveTo>
                    <a:cubicBezTo>
                      <a:pt x="2" y="4"/>
                      <a:pt x="2" y="3"/>
                      <a:pt x="1" y="2"/>
                    </a:cubicBezTo>
                    <a:cubicBezTo>
                      <a:pt x="1" y="1"/>
                      <a:pt x="0" y="0"/>
                      <a:pt x="0" y="1"/>
                    </a:cubicBezTo>
                    <a:cubicBezTo>
                      <a:pt x="0" y="1"/>
                      <a:pt x="0" y="2"/>
                      <a:pt x="0" y="2"/>
                    </a:cubicBezTo>
                    <a:cubicBezTo>
                      <a:pt x="1" y="3"/>
                      <a:pt x="1" y="3"/>
                      <a:pt x="1" y="4"/>
                    </a:cubicBezTo>
                    <a:cubicBezTo>
                      <a:pt x="1" y="4"/>
                      <a:pt x="1" y="4"/>
                      <a:pt x="2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9" name="Freeform 292"/>
              <p:cNvSpPr>
                <a:spLocks/>
              </p:cNvSpPr>
              <p:nvPr/>
            </p:nvSpPr>
            <p:spPr bwMode="auto">
              <a:xfrm>
                <a:off x="3684" y="1294"/>
                <a:ext cx="19" cy="34"/>
              </a:xfrm>
              <a:custGeom>
                <a:avLst/>
                <a:gdLst>
                  <a:gd name="T0" fmla="*/ 2147483647 w 2"/>
                  <a:gd name="T1" fmla="*/ 2147483647 h 3"/>
                  <a:gd name="T2" fmla="*/ 2147483647 w 2"/>
                  <a:gd name="T3" fmla="*/ 2147483647 h 3"/>
                  <a:gd name="T4" fmla="*/ 0 w 2"/>
                  <a:gd name="T5" fmla="*/ 0 h 3"/>
                  <a:gd name="T6" fmla="*/ 2147483647 w 2"/>
                  <a:gd name="T7" fmla="*/ 2147483647 h 3"/>
                  <a:gd name="T8" fmla="*/ 2147483647 w 2"/>
                  <a:gd name="T9" fmla="*/ 2147483647 h 3"/>
                  <a:gd name="T10" fmla="*/ 2147483647 w 2"/>
                  <a:gd name="T11" fmla="*/ 2147483647 h 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3"/>
                  <a:gd name="T20" fmla="*/ 2 w 2"/>
                  <a:gd name="T21" fmla="*/ 3 h 3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3">
                    <a:moveTo>
                      <a:pt x="2" y="3"/>
                    </a:moveTo>
                    <a:cubicBezTo>
                      <a:pt x="2" y="3"/>
                      <a:pt x="2" y="2"/>
                      <a:pt x="1" y="1"/>
                    </a:cubicBezTo>
                    <a:cubicBezTo>
                      <a:pt x="1" y="0"/>
                      <a:pt x="1" y="0"/>
                      <a:pt x="0" y="0"/>
                    </a:cubicBezTo>
                    <a:cubicBezTo>
                      <a:pt x="0" y="1"/>
                      <a:pt x="0" y="1"/>
                      <a:pt x="1" y="1"/>
                    </a:cubicBezTo>
                    <a:cubicBezTo>
                      <a:pt x="1" y="2"/>
                      <a:pt x="1" y="2"/>
                      <a:pt x="1" y="3"/>
                    </a:cubicBezTo>
                    <a:cubicBezTo>
                      <a:pt x="1" y="3"/>
                      <a:pt x="1" y="3"/>
                      <a:pt x="2" y="3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0" name="Freeform 293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1" name="Freeform 294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2" name="Freeform 295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3" name="Freeform 296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4" name="Freeform 297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5" name="Freeform 298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6" name="Freeform 299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7" name="Freeform 300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8" name="Freeform 301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9" name="Freeform 302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0" name="Freeform 303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1" name="Freeform 304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2" name="Freeform 305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3" name="Freeform 306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4" name="Freeform 307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5" name="Freeform 308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6" name="Freeform 309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7" name="Freeform 310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8" name="Freeform 311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9" name="Freeform 312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0" name="Freeform 313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1" name="Freeform 314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2" name="Freeform 315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3" name="Freeform 316"/>
              <p:cNvSpPr>
                <a:spLocks/>
              </p:cNvSpPr>
              <p:nvPr/>
            </p:nvSpPr>
            <p:spPr bwMode="auto">
              <a:xfrm>
                <a:off x="3834" y="1226"/>
                <a:ext cx="58" cy="46"/>
              </a:xfrm>
              <a:custGeom>
                <a:avLst/>
                <a:gdLst>
                  <a:gd name="T0" fmla="*/ 2147483647 w 5"/>
                  <a:gd name="T1" fmla="*/ 0 h 4"/>
                  <a:gd name="T2" fmla="*/ 2147483647 w 5"/>
                  <a:gd name="T3" fmla="*/ 2147483647 h 4"/>
                  <a:gd name="T4" fmla="*/ 2147483647 w 5"/>
                  <a:gd name="T5" fmla="*/ 2147483647 h 4"/>
                  <a:gd name="T6" fmla="*/ 0 w 5"/>
                  <a:gd name="T7" fmla="*/ 0 h 4"/>
                  <a:gd name="T8" fmla="*/ 2147483647 w 5"/>
                  <a:gd name="T9" fmla="*/ 0 h 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"/>
                  <a:gd name="T16" fmla="*/ 0 h 4"/>
                  <a:gd name="T17" fmla="*/ 5 w 5"/>
                  <a:gd name="T18" fmla="*/ 4 h 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" h="4">
                    <a:moveTo>
                      <a:pt x="2" y="0"/>
                    </a:moveTo>
                    <a:cubicBezTo>
                      <a:pt x="3" y="1"/>
                      <a:pt x="4" y="2"/>
                      <a:pt x="5" y="4"/>
                    </a:cubicBezTo>
                    <a:cubicBezTo>
                      <a:pt x="4" y="4"/>
                      <a:pt x="3" y="4"/>
                      <a:pt x="2" y="3"/>
                    </a:cubicBezTo>
                    <a:cubicBezTo>
                      <a:pt x="2" y="2"/>
                      <a:pt x="1" y="1"/>
                      <a:pt x="0" y="0"/>
                    </a:cubicBezTo>
                    <a:cubicBezTo>
                      <a:pt x="1" y="0"/>
                      <a:pt x="1" y="0"/>
                      <a:pt x="2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4" name="Freeform 317"/>
              <p:cNvSpPr>
                <a:spLocks/>
              </p:cNvSpPr>
              <p:nvPr/>
            </p:nvSpPr>
            <p:spPr bwMode="auto">
              <a:xfrm>
                <a:off x="3824" y="1226"/>
                <a:ext cx="43" cy="46"/>
              </a:xfrm>
              <a:custGeom>
                <a:avLst/>
                <a:gdLst>
                  <a:gd name="T0" fmla="*/ 2147483647 w 4"/>
                  <a:gd name="T1" fmla="*/ 0 h 4"/>
                  <a:gd name="T2" fmla="*/ 2147483647 w 4"/>
                  <a:gd name="T3" fmla="*/ 2147483647 h 4"/>
                  <a:gd name="T4" fmla="*/ 2147483647 w 4"/>
                  <a:gd name="T5" fmla="*/ 2147483647 h 4"/>
                  <a:gd name="T6" fmla="*/ 0 w 4"/>
                  <a:gd name="T7" fmla="*/ 2147483647 h 4"/>
                  <a:gd name="T8" fmla="*/ 2147483647 w 4"/>
                  <a:gd name="T9" fmla="*/ 0 h 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4"/>
                  <a:gd name="T17" fmla="*/ 4 w 4"/>
                  <a:gd name="T18" fmla="*/ 4 h 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4">
                    <a:moveTo>
                      <a:pt x="1" y="0"/>
                    </a:moveTo>
                    <a:cubicBezTo>
                      <a:pt x="2" y="1"/>
                      <a:pt x="3" y="2"/>
                      <a:pt x="4" y="4"/>
                    </a:cubicBezTo>
                    <a:cubicBezTo>
                      <a:pt x="3" y="4"/>
                      <a:pt x="2" y="4"/>
                      <a:pt x="1" y="3"/>
                    </a:cubicBezTo>
                    <a:cubicBezTo>
                      <a:pt x="1" y="2"/>
                      <a:pt x="0" y="2"/>
                      <a:pt x="0" y="1"/>
                    </a:cubicBezTo>
                    <a:cubicBezTo>
                      <a:pt x="0" y="1"/>
                      <a:pt x="1" y="1"/>
                      <a:pt x="1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5" name="Freeform 318"/>
              <p:cNvSpPr>
                <a:spLocks/>
              </p:cNvSpPr>
              <p:nvPr/>
            </p:nvSpPr>
            <p:spPr bwMode="auto">
              <a:xfrm>
                <a:off x="3800" y="1237"/>
                <a:ext cx="43" cy="46"/>
              </a:xfrm>
              <a:custGeom>
                <a:avLst/>
                <a:gdLst>
                  <a:gd name="T0" fmla="*/ 2147483647 w 4"/>
                  <a:gd name="T1" fmla="*/ 0 h 4"/>
                  <a:gd name="T2" fmla="*/ 2147483647 w 4"/>
                  <a:gd name="T3" fmla="*/ 2147483647 h 4"/>
                  <a:gd name="T4" fmla="*/ 2147483647 w 4"/>
                  <a:gd name="T5" fmla="*/ 2147483647 h 4"/>
                  <a:gd name="T6" fmla="*/ 0 w 4"/>
                  <a:gd name="T7" fmla="*/ 0 h 4"/>
                  <a:gd name="T8" fmla="*/ 2147483647 w 4"/>
                  <a:gd name="T9" fmla="*/ 0 h 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4"/>
                  <a:gd name="T17" fmla="*/ 4 w 4"/>
                  <a:gd name="T18" fmla="*/ 4 h 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4">
                    <a:moveTo>
                      <a:pt x="1" y="0"/>
                    </a:moveTo>
                    <a:cubicBezTo>
                      <a:pt x="2" y="1"/>
                      <a:pt x="3" y="2"/>
                      <a:pt x="4" y="3"/>
                    </a:cubicBezTo>
                    <a:cubicBezTo>
                      <a:pt x="3" y="4"/>
                      <a:pt x="2" y="3"/>
                      <a:pt x="1" y="2"/>
                    </a:cubicBezTo>
                    <a:cubicBezTo>
                      <a:pt x="1" y="2"/>
                      <a:pt x="1" y="1"/>
                      <a:pt x="0" y="0"/>
                    </a:cubicBezTo>
                    <a:cubicBezTo>
                      <a:pt x="1" y="0"/>
                      <a:pt x="1" y="0"/>
                      <a:pt x="1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6" name="Freeform 319"/>
              <p:cNvSpPr>
                <a:spLocks/>
              </p:cNvSpPr>
              <p:nvPr/>
            </p:nvSpPr>
            <p:spPr bwMode="auto">
              <a:xfrm>
                <a:off x="3790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0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cubicBezTo>
                      <a:pt x="2" y="0"/>
                      <a:pt x="2" y="1"/>
                      <a:pt x="3" y="2"/>
                    </a:cubicBezTo>
                    <a:cubicBezTo>
                      <a:pt x="2" y="3"/>
                      <a:pt x="2" y="2"/>
                      <a:pt x="1" y="1"/>
                    </a:cubicBezTo>
                    <a:cubicBezTo>
                      <a:pt x="0" y="1"/>
                      <a:pt x="0" y="1"/>
                      <a:pt x="0" y="0"/>
                    </a:cubicBezTo>
                    <a:cubicBezTo>
                      <a:pt x="0" y="0"/>
                      <a:pt x="0" y="0"/>
                      <a:pt x="1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7" name="Freeform 320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8" name="Freeform 321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9" name="Freeform 322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0" name="Freeform 323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1" name="Freeform 324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2" name="Freeform 325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3" name="Freeform 326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4" name="Freeform 327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5" name="Freeform 328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6" name="Freeform 329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7" name="Freeform 330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8" name="Freeform 331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9" name="Freeform 332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0" name="Freeform 333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1" name="Freeform 334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2" name="Freeform 335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3" name="Freeform 336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4" name="Freeform 337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5" name="Freeform 338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6" name="Freeform 339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7" name="Freeform 340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8" name="Freeform 341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9" name="Freeform 342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0" name="Freeform 343"/>
              <p:cNvSpPr>
                <a:spLocks/>
              </p:cNvSpPr>
              <p:nvPr/>
            </p:nvSpPr>
            <p:spPr bwMode="auto">
              <a:xfrm>
                <a:off x="3809" y="1203"/>
                <a:ext cx="48" cy="23"/>
              </a:xfrm>
              <a:custGeom>
                <a:avLst/>
                <a:gdLst>
                  <a:gd name="T0" fmla="*/ 2147483647 w 4"/>
                  <a:gd name="T1" fmla="*/ 2147483647 h 2"/>
                  <a:gd name="T2" fmla="*/ 0 w 4"/>
                  <a:gd name="T3" fmla="*/ 0 h 2"/>
                  <a:gd name="T4" fmla="*/ 0 w 4"/>
                  <a:gd name="T5" fmla="*/ 2147483647 h 2"/>
                  <a:gd name="T6" fmla="*/ 2147483647 w 4"/>
                  <a:gd name="T7" fmla="*/ 2147483647 h 2"/>
                  <a:gd name="T8" fmla="*/ 2147483647 w 4"/>
                  <a:gd name="T9" fmla="*/ 2147483647 h 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2"/>
                  <a:gd name="T17" fmla="*/ 4 w 4"/>
                  <a:gd name="T18" fmla="*/ 2 h 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2">
                    <a:moveTo>
                      <a:pt x="4" y="2"/>
                    </a:moveTo>
                    <a:cubicBezTo>
                      <a:pt x="3" y="1"/>
                      <a:pt x="1" y="1"/>
                      <a:pt x="0" y="0"/>
                    </a:cubicBezTo>
                    <a:lnTo>
                      <a:pt x="0" y="1"/>
                    </a:lnTo>
                    <a:cubicBezTo>
                      <a:pt x="1" y="2"/>
                      <a:pt x="1" y="2"/>
                      <a:pt x="2" y="2"/>
                    </a:cubicBezTo>
                    <a:cubicBezTo>
                      <a:pt x="3" y="2"/>
                      <a:pt x="3" y="2"/>
                      <a:pt x="4" y="2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1" name="Freeform 344"/>
              <p:cNvSpPr>
                <a:spLocks/>
              </p:cNvSpPr>
              <p:nvPr/>
            </p:nvSpPr>
            <p:spPr bwMode="auto">
              <a:xfrm>
                <a:off x="3800" y="1214"/>
                <a:ext cx="34" cy="23"/>
              </a:xfrm>
              <a:custGeom>
                <a:avLst/>
                <a:gdLst>
                  <a:gd name="T0" fmla="*/ 2147483647 w 3"/>
                  <a:gd name="T1" fmla="*/ 2147483647 h 2"/>
                  <a:gd name="T2" fmla="*/ 0 w 3"/>
                  <a:gd name="T3" fmla="*/ 0 h 2"/>
                  <a:gd name="T4" fmla="*/ 0 w 3"/>
                  <a:gd name="T5" fmla="*/ 2147483647 h 2"/>
                  <a:gd name="T6" fmla="*/ 2147483647 w 3"/>
                  <a:gd name="T7" fmla="*/ 2147483647 h 2"/>
                  <a:gd name="T8" fmla="*/ 2147483647 w 3"/>
                  <a:gd name="T9" fmla="*/ 2147483647 h 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2"/>
                  <a:gd name="T17" fmla="*/ 3 w 3"/>
                  <a:gd name="T18" fmla="*/ 2 h 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2">
                    <a:moveTo>
                      <a:pt x="3" y="1"/>
                    </a:moveTo>
                    <a:cubicBezTo>
                      <a:pt x="2" y="1"/>
                      <a:pt x="1" y="0"/>
                      <a:pt x="0" y="0"/>
                    </a:cubicBezTo>
                    <a:lnTo>
                      <a:pt x="0" y="1"/>
                    </a:lnTo>
                    <a:cubicBezTo>
                      <a:pt x="0" y="1"/>
                      <a:pt x="1" y="2"/>
                      <a:pt x="2" y="2"/>
                    </a:cubicBezTo>
                    <a:cubicBezTo>
                      <a:pt x="2" y="2"/>
                      <a:pt x="3" y="2"/>
                      <a:pt x="3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2" name="Freeform 345"/>
              <p:cNvSpPr>
                <a:spLocks/>
              </p:cNvSpPr>
              <p:nvPr/>
            </p:nvSpPr>
            <p:spPr bwMode="auto">
              <a:xfrm>
                <a:off x="3790" y="1226"/>
                <a:ext cx="34" cy="11"/>
              </a:xfrm>
              <a:custGeom>
                <a:avLst/>
                <a:gdLst>
                  <a:gd name="T0" fmla="*/ 2147483647 w 3"/>
                  <a:gd name="T1" fmla="*/ 2147483647 h 1"/>
                  <a:gd name="T2" fmla="*/ 2147483647 w 3"/>
                  <a:gd name="T3" fmla="*/ 0 h 1"/>
                  <a:gd name="T4" fmla="*/ 0 w 3"/>
                  <a:gd name="T5" fmla="*/ 2147483647 h 1"/>
                  <a:gd name="T6" fmla="*/ 2147483647 w 3"/>
                  <a:gd name="T7" fmla="*/ 2147483647 h 1"/>
                  <a:gd name="T8" fmla="*/ 2147483647 w 3"/>
                  <a:gd name="T9" fmla="*/ 2147483647 h 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1"/>
                  <a:gd name="T17" fmla="*/ 3 w 3"/>
                  <a:gd name="T18" fmla="*/ 1 h 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1">
                    <a:moveTo>
                      <a:pt x="3" y="1"/>
                    </a:moveTo>
                    <a:cubicBezTo>
                      <a:pt x="2" y="1"/>
                      <a:pt x="1" y="0"/>
                      <a:pt x="1" y="0"/>
                    </a:cubicBezTo>
                    <a:lnTo>
                      <a:pt x="0" y="1"/>
                    </a:lnTo>
                    <a:cubicBezTo>
                      <a:pt x="1" y="1"/>
                      <a:pt x="1" y="1"/>
                      <a:pt x="2" y="1"/>
                    </a:cubicBezTo>
                    <a:cubicBezTo>
                      <a:pt x="2" y="1"/>
                      <a:pt x="3" y="1"/>
                      <a:pt x="3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3" name="Freeform 346"/>
              <p:cNvSpPr>
                <a:spLocks/>
              </p:cNvSpPr>
              <p:nvPr/>
            </p:nvSpPr>
            <p:spPr bwMode="auto">
              <a:xfrm>
                <a:off x="3752" y="1260"/>
                <a:ext cx="34" cy="23"/>
              </a:xfrm>
              <a:custGeom>
                <a:avLst/>
                <a:gdLst>
                  <a:gd name="T0" fmla="*/ 2147483647 w 3"/>
                  <a:gd name="T1" fmla="*/ 0 h 2"/>
                  <a:gd name="T2" fmla="*/ 2147483647 w 3"/>
                  <a:gd name="T3" fmla="*/ 2147483647 h 2"/>
                  <a:gd name="T4" fmla="*/ 0 w 3"/>
                  <a:gd name="T5" fmla="*/ 2147483647 h 2"/>
                  <a:gd name="T6" fmla="*/ 2147483647 w 3"/>
                  <a:gd name="T7" fmla="*/ 0 h 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"/>
                  <a:gd name="T13" fmla="*/ 0 h 2"/>
                  <a:gd name="T14" fmla="*/ 3 w 3"/>
                  <a:gd name="T15" fmla="*/ 2 h 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" h="2">
                    <a:moveTo>
                      <a:pt x="2" y="0"/>
                    </a:moveTo>
                    <a:cubicBezTo>
                      <a:pt x="2" y="1"/>
                      <a:pt x="2" y="1"/>
                      <a:pt x="3" y="2"/>
                    </a:cubicBezTo>
                    <a:cubicBezTo>
                      <a:pt x="2" y="2"/>
                      <a:pt x="1" y="2"/>
                      <a:pt x="0" y="1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4" name="Freeform 347"/>
              <p:cNvSpPr>
                <a:spLocks/>
              </p:cNvSpPr>
              <p:nvPr/>
            </p:nvSpPr>
            <p:spPr bwMode="auto">
              <a:xfrm>
                <a:off x="3752" y="1191"/>
                <a:ext cx="67" cy="80"/>
              </a:xfrm>
              <a:custGeom>
                <a:avLst/>
                <a:gdLst>
                  <a:gd name="T0" fmla="*/ 2147483647 w 6"/>
                  <a:gd name="T1" fmla="*/ 2147483647 h 7"/>
                  <a:gd name="T2" fmla="*/ 2147483647 w 6"/>
                  <a:gd name="T3" fmla="*/ 2147483647 h 7"/>
                  <a:gd name="T4" fmla="*/ 2147483647 w 6"/>
                  <a:gd name="T5" fmla="*/ 2147483647 h 7"/>
                  <a:gd name="T6" fmla="*/ 2147483647 w 6"/>
                  <a:gd name="T7" fmla="*/ 2147483647 h 7"/>
                  <a:gd name="T8" fmla="*/ 2147483647 w 6"/>
                  <a:gd name="T9" fmla="*/ 2147483647 h 7"/>
                  <a:gd name="T10" fmla="*/ 0 w 6"/>
                  <a:gd name="T11" fmla="*/ 2147483647 h 7"/>
                  <a:gd name="T12" fmla="*/ 2147483647 w 6"/>
                  <a:gd name="T13" fmla="*/ 2147483647 h 7"/>
                  <a:gd name="T14" fmla="*/ 2147483647 w 6"/>
                  <a:gd name="T15" fmla="*/ 2147483647 h 7"/>
                  <a:gd name="T16" fmla="*/ 2147483647 w 6"/>
                  <a:gd name="T17" fmla="*/ 2147483647 h 7"/>
                  <a:gd name="T18" fmla="*/ 2147483647 w 6"/>
                  <a:gd name="T19" fmla="*/ 2147483647 h 7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6"/>
                  <a:gd name="T31" fmla="*/ 0 h 7"/>
                  <a:gd name="T32" fmla="*/ 6 w 6"/>
                  <a:gd name="T33" fmla="*/ 7 h 7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6" h="7">
                    <a:moveTo>
                      <a:pt x="6" y="1"/>
                    </a:moveTo>
                    <a:lnTo>
                      <a:pt x="6" y="1"/>
                    </a:lnTo>
                    <a:cubicBezTo>
                      <a:pt x="5" y="2"/>
                      <a:pt x="4" y="2"/>
                      <a:pt x="4" y="3"/>
                    </a:cubicBezTo>
                    <a:cubicBezTo>
                      <a:pt x="4" y="4"/>
                      <a:pt x="4" y="5"/>
                      <a:pt x="3" y="5"/>
                    </a:cubicBezTo>
                    <a:cubicBezTo>
                      <a:pt x="3" y="6"/>
                      <a:pt x="2" y="7"/>
                      <a:pt x="1" y="7"/>
                    </a:cubicBezTo>
                    <a:lnTo>
                      <a:pt x="0" y="6"/>
                    </a:lnTo>
                    <a:cubicBezTo>
                      <a:pt x="1" y="6"/>
                      <a:pt x="2" y="5"/>
                      <a:pt x="3" y="5"/>
                    </a:cubicBezTo>
                    <a:cubicBezTo>
                      <a:pt x="3" y="4"/>
                      <a:pt x="3" y="3"/>
                      <a:pt x="3" y="2"/>
                    </a:cubicBezTo>
                    <a:cubicBezTo>
                      <a:pt x="4" y="1"/>
                      <a:pt x="4" y="1"/>
                      <a:pt x="5" y="1"/>
                    </a:cubicBezTo>
                    <a:cubicBezTo>
                      <a:pt x="6" y="0"/>
                      <a:pt x="6" y="1"/>
                      <a:pt x="6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5" name="Freeform 348"/>
              <p:cNvSpPr>
                <a:spLocks/>
              </p:cNvSpPr>
              <p:nvPr/>
            </p:nvSpPr>
            <p:spPr bwMode="auto">
              <a:xfrm>
                <a:off x="3400" y="1363"/>
                <a:ext cx="178" cy="241"/>
              </a:xfrm>
              <a:custGeom>
                <a:avLst/>
                <a:gdLst>
                  <a:gd name="T0" fmla="*/ 2147483647 w 16"/>
                  <a:gd name="T1" fmla="*/ 2147483647 h 21"/>
                  <a:gd name="T2" fmla="*/ 2147483647 w 16"/>
                  <a:gd name="T3" fmla="*/ 2147483647 h 21"/>
                  <a:gd name="T4" fmla="*/ 2147483647 w 16"/>
                  <a:gd name="T5" fmla="*/ 2147483647 h 21"/>
                  <a:gd name="T6" fmla="*/ 2147483647 w 16"/>
                  <a:gd name="T7" fmla="*/ 2147483647 h 21"/>
                  <a:gd name="T8" fmla="*/ 2147483647 w 16"/>
                  <a:gd name="T9" fmla="*/ 2147483647 h 21"/>
                  <a:gd name="T10" fmla="*/ 2147483647 w 16"/>
                  <a:gd name="T11" fmla="*/ 2147483647 h 21"/>
                  <a:gd name="T12" fmla="*/ 2147483647 w 16"/>
                  <a:gd name="T13" fmla="*/ 2147483647 h 21"/>
                  <a:gd name="T14" fmla="*/ 2147483647 w 16"/>
                  <a:gd name="T15" fmla="*/ 2147483647 h 21"/>
                  <a:gd name="T16" fmla="*/ 2147483647 w 16"/>
                  <a:gd name="T17" fmla="*/ 2147483647 h 21"/>
                  <a:gd name="T18" fmla="*/ 2147483647 w 16"/>
                  <a:gd name="T19" fmla="*/ 2147483647 h 21"/>
                  <a:gd name="T20" fmla="*/ 2147483647 w 16"/>
                  <a:gd name="T21" fmla="*/ 2147483647 h 21"/>
                  <a:gd name="T22" fmla="*/ 2147483647 w 16"/>
                  <a:gd name="T23" fmla="*/ 2147483647 h 21"/>
                  <a:gd name="T24" fmla="*/ 2147483647 w 16"/>
                  <a:gd name="T25" fmla="*/ 2147483647 h 21"/>
                  <a:gd name="T26" fmla="*/ 2147483647 w 16"/>
                  <a:gd name="T27" fmla="*/ 2147483647 h 21"/>
                  <a:gd name="T28" fmla="*/ 2147483647 w 16"/>
                  <a:gd name="T29" fmla="*/ 2147483647 h 21"/>
                  <a:gd name="T30" fmla="*/ 2147483647 w 16"/>
                  <a:gd name="T31" fmla="*/ 2147483647 h 21"/>
                  <a:gd name="T32" fmla="*/ 2147483647 w 16"/>
                  <a:gd name="T33" fmla="*/ 2147483647 h 21"/>
                  <a:gd name="T34" fmla="*/ 2147483647 w 16"/>
                  <a:gd name="T35" fmla="*/ 2147483647 h 21"/>
                  <a:gd name="T36" fmla="*/ 2147483647 w 16"/>
                  <a:gd name="T37" fmla="*/ 2147483647 h 21"/>
                  <a:gd name="T38" fmla="*/ 2147483647 w 16"/>
                  <a:gd name="T39" fmla="*/ 2147483647 h 21"/>
                  <a:gd name="T40" fmla="*/ 2147483647 w 16"/>
                  <a:gd name="T41" fmla="*/ 2147483647 h 21"/>
                  <a:gd name="T42" fmla="*/ 2147483647 w 16"/>
                  <a:gd name="T43" fmla="*/ 2147483647 h 21"/>
                  <a:gd name="T44" fmla="*/ 2147483647 w 16"/>
                  <a:gd name="T45" fmla="*/ 2147483647 h 21"/>
                  <a:gd name="T46" fmla="*/ 2147483647 w 16"/>
                  <a:gd name="T47" fmla="*/ 2147483647 h 21"/>
                  <a:gd name="T48" fmla="*/ 2147483647 w 16"/>
                  <a:gd name="T49" fmla="*/ 2147483647 h 21"/>
                  <a:gd name="T50" fmla="*/ 2147483647 w 16"/>
                  <a:gd name="T51" fmla="*/ 2147483647 h 21"/>
                  <a:gd name="T52" fmla="*/ 2147483647 w 16"/>
                  <a:gd name="T53" fmla="*/ 2147483647 h 21"/>
                  <a:gd name="T54" fmla="*/ 2147483647 w 16"/>
                  <a:gd name="T55" fmla="*/ 2147483647 h 21"/>
                  <a:gd name="T56" fmla="*/ 2147483647 w 16"/>
                  <a:gd name="T57" fmla="*/ 2147483647 h 21"/>
                  <a:gd name="T58" fmla="*/ 2147483647 w 16"/>
                  <a:gd name="T59" fmla="*/ 2147483647 h 21"/>
                  <a:gd name="T60" fmla="*/ 2147483647 w 16"/>
                  <a:gd name="T61" fmla="*/ 2147483647 h 21"/>
                  <a:gd name="T62" fmla="*/ 2147483647 w 16"/>
                  <a:gd name="T63" fmla="*/ 2147483647 h 21"/>
                  <a:gd name="T64" fmla="*/ 0 w 16"/>
                  <a:gd name="T65" fmla="*/ 2147483647 h 21"/>
                  <a:gd name="T66" fmla="*/ 0 w 16"/>
                  <a:gd name="T67" fmla="*/ 2147483647 h 21"/>
                  <a:gd name="T68" fmla="*/ 0 w 16"/>
                  <a:gd name="T69" fmla="*/ 2147483647 h 21"/>
                  <a:gd name="T70" fmla="*/ 2147483647 w 16"/>
                  <a:gd name="T71" fmla="*/ 2147483647 h 21"/>
                  <a:gd name="T72" fmla="*/ 0 w 16"/>
                  <a:gd name="T73" fmla="*/ 2147483647 h 21"/>
                  <a:gd name="T74" fmla="*/ 2147483647 w 16"/>
                  <a:gd name="T75" fmla="*/ 0 h 21"/>
                  <a:gd name="T76" fmla="*/ 2147483647 w 16"/>
                  <a:gd name="T77" fmla="*/ 2147483647 h 21"/>
                  <a:gd name="T78" fmla="*/ 2147483647 w 16"/>
                  <a:gd name="T79" fmla="*/ 2147483647 h 21"/>
                  <a:gd name="T80" fmla="*/ 2147483647 w 16"/>
                  <a:gd name="T81" fmla="*/ 2147483647 h 21"/>
                  <a:gd name="T82" fmla="*/ 2147483647 w 16"/>
                  <a:gd name="T83" fmla="*/ 2147483647 h 21"/>
                  <a:gd name="T84" fmla="*/ 2147483647 w 16"/>
                  <a:gd name="T85" fmla="*/ 2147483647 h 21"/>
                  <a:gd name="T86" fmla="*/ 2147483647 w 16"/>
                  <a:gd name="T87" fmla="*/ 2147483647 h 21"/>
                  <a:gd name="T88" fmla="*/ 2147483647 w 16"/>
                  <a:gd name="T89" fmla="*/ 2147483647 h 21"/>
                  <a:gd name="T90" fmla="*/ 2147483647 w 16"/>
                  <a:gd name="T91" fmla="*/ 2147483647 h 21"/>
                  <a:gd name="T92" fmla="*/ 2147483647 w 16"/>
                  <a:gd name="T93" fmla="*/ 2147483647 h 21"/>
                  <a:gd name="T94" fmla="*/ 2147483647 w 16"/>
                  <a:gd name="T95" fmla="*/ 2147483647 h 21"/>
                  <a:gd name="T96" fmla="*/ 2147483647 w 16"/>
                  <a:gd name="T97" fmla="*/ 2147483647 h 21"/>
                  <a:gd name="T98" fmla="*/ 2147483647 w 16"/>
                  <a:gd name="T99" fmla="*/ 2147483647 h 21"/>
                  <a:gd name="T100" fmla="*/ 2147483647 w 16"/>
                  <a:gd name="T101" fmla="*/ 2147483647 h 21"/>
                  <a:gd name="T102" fmla="*/ 2147483647 w 16"/>
                  <a:gd name="T103" fmla="*/ 2147483647 h 21"/>
                  <a:gd name="T104" fmla="*/ 2147483647 w 16"/>
                  <a:gd name="T105" fmla="*/ 2147483647 h 21"/>
                  <a:gd name="T106" fmla="*/ 2147483647 w 16"/>
                  <a:gd name="T107" fmla="*/ 2147483647 h 21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w 16"/>
                  <a:gd name="T163" fmla="*/ 0 h 21"/>
                  <a:gd name="T164" fmla="*/ 16 w 16"/>
                  <a:gd name="T165" fmla="*/ 21 h 21"/>
                </a:gdLst>
                <a:ahLst/>
                <a:cxnLst>
                  <a:cxn ang="T108">
                    <a:pos x="T0" y="T1"/>
                  </a:cxn>
                  <a:cxn ang="T109">
                    <a:pos x="T2" y="T3"/>
                  </a:cxn>
                  <a:cxn ang="T110">
                    <a:pos x="T4" y="T5"/>
                  </a:cxn>
                  <a:cxn ang="T111">
                    <a:pos x="T6" y="T7"/>
                  </a:cxn>
                  <a:cxn ang="T112">
                    <a:pos x="T8" y="T9"/>
                  </a:cxn>
                  <a:cxn ang="T113">
                    <a:pos x="T10" y="T11"/>
                  </a:cxn>
                  <a:cxn ang="T114">
                    <a:pos x="T12" y="T13"/>
                  </a:cxn>
                  <a:cxn ang="T115">
                    <a:pos x="T14" y="T15"/>
                  </a:cxn>
                  <a:cxn ang="T116">
                    <a:pos x="T16" y="T17"/>
                  </a:cxn>
                  <a:cxn ang="T117">
                    <a:pos x="T18" y="T19"/>
                  </a:cxn>
                  <a:cxn ang="T118">
                    <a:pos x="T20" y="T21"/>
                  </a:cxn>
                  <a:cxn ang="T119">
                    <a:pos x="T22" y="T23"/>
                  </a:cxn>
                  <a:cxn ang="T120">
                    <a:pos x="T24" y="T25"/>
                  </a:cxn>
                  <a:cxn ang="T121">
                    <a:pos x="T26" y="T27"/>
                  </a:cxn>
                  <a:cxn ang="T122">
                    <a:pos x="T28" y="T29"/>
                  </a:cxn>
                  <a:cxn ang="T123">
                    <a:pos x="T30" y="T31"/>
                  </a:cxn>
                  <a:cxn ang="T124">
                    <a:pos x="T32" y="T33"/>
                  </a:cxn>
                  <a:cxn ang="T125">
                    <a:pos x="T34" y="T35"/>
                  </a:cxn>
                  <a:cxn ang="T126">
                    <a:pos x="T36" y="T37"/>
                  </a:cxn>
                  <a:cxn ang="T127">
                    <a:pos x="T38" y="T39"/>
                  </a:cxn>
                  <a:cxn ang="T128">
                    <a:pos x="T40" y="T41"/>
                  </a:cxn>
                  <a:cxn ang="T129">
                    <a:pos x="T42" y="T43"/>
                  </a:cxn>
                  <a:cxn ang="T130">
                    <a:pos x="T44" y="T45"/>
                  </a:cxn>
                  <a:cxn ang="T131">
                    <a:pos x="T46" y="T47"/>
                  </a:cxn>
                  <a:cxn ang="T132">
                    <a:pos x="T48" y="T49"/>
                  </a:cxn>
                  <a:cxn ang="T133">
                    <a:pos x="T50" y="T51"/>
                  </a:cxn>
                  <a:cxn ang="T134">
                    <a:pos x="T52" y="T53"/>
                  </a:cxn>
                  <a:cxn ang="T135">
                    <a:pos x="T54" y="T55"/>
                  </a:cxn>
                  <a:cxn ang="T136">
                    <a:pos x="T56" y="T57"/>
                  </a:cxn>
                  <a:cxn ang="T137">
                    <a:pos x="T58" y="T59"/>
                  </a:cxn>
                  <a:cxn ang="T138">
                    <a:pos x="T60" y="T61"/>
                  </a:cxn>
                  <a:cxn ang="T139">
                    <a:pos x="T62" y="T63"/>
                  </a:cxn>
                  <a:cxn ang="T140">
                    <a:pos x="T64" y="T65"/>
                  </a:cxn>
                  <a:cxn ang="T141">
                    <a:pos x="T66" y="T67"/>
                  </a:cxn>
                  <a:cxn ang="T142">
                    <a:pos x="T68" y="T69"/>
                  </a:cxn>
                  <a:cxn ang="T143">
                    <a:pos x="T70" y="T71"/>
                  </a:cxn>
                  <a:cxn ang="T144">
                    <a:pos x="T72" y="T73"/>
                  </a:cxn>
                  <a:cxn ang="T145">
                    <a:pos x="T74" y="T75"/>
                  </a:cxn>
                  <a:cxn ang="T146">
                    <a:pos x="T76" y="T77"/>
                  </a:cxn>
                  <a:cxn ang="T147">
                    <a:pos x="T78" y="T79"/>
                  </a:cxn>
                  <a:cxn ang="T148">
                    <a:pos x="T80" y="T81"/>
                  </a:cxn>
                  <a:cxn ang="T149">
                    <a:pos x="T82" y="T83"/>
                  </a:cxn>
                  <a:cxn ang="T150">
                    <a:pos x="T84" y="T85"/>
                  </a:cxn>
                  <a:cxn ang="T151">
                    <a:pos x="T86" y="T87"/>
                  </a:cxn>
                  <a:cxn ang="T152">
                    <a:pos x="T88" y="T89"/>
                  </a:cxn>
                  <a:cxn ang="T153">
                    <a:pos x="T90" y="T91"/>
                  </a:cxn>
                  <a:cxn ang="T154">
                    <a:pos x="T92" y="T93"/>
                  </a:cxn>
                  <a:cxn ang="T155">
                    <a:pos x="T94" y="T95"/>
                  </a:cxn>
                  <a:cxn ang="T156">
                    <a:pos x="T96" y="T97"/>
                  </a:cxn>
                  <a:cxn ang="T157">
                    <a:pos x="T98" y="T99"/>
                  </a:cxn>
                  <a:cxn ang="T158">
                    <a:pos x="T100" y="T101"/>
                  </a:cxn>
                  <a:cxn ang="T159">
                    <a:pos x="T102" y="T103"/>
                  </a:cxn>
                  <a:cxn ang="T160">
                    <a:pos x="T104" y="T105"/>
                  </a:cxn>
                  <a:cxn ang="T161">
                    <a:pos x="T106" y="T107"/>
                  </a:cxn>
                </a:cxnLst>
                <a:rect l="T162" t="T163" r="T164" b="T165"/>
                <a:pathLst>
                  <a:path w="16" h="21">
                    <a:moveTo>
                      <a:pt x="12" y="13"/>
                    </a:moveTo>
                    <a:lnTo>
                      <a:pt x="14" y="12"/>
                    </a:lnTo>
                    <a:lnTo>
                      <a:pt x="14" y="14"/>
                    </a:lnTo>
                    <a:lnTo>
                      <a:pt x="15" y="14"/>
                    </a:lnTo>
                    <a:lnTo>
                      <a:pt x="16" y="15"/>
                    </a:lnTo>
                    <a:lnTo>
                      <a:pt x="15" y="16"/>
                    </a:lnTo>
                    <a:lnTo>
                      <a:pt x="14" y="16"/>
                    </a:lnTo>
                    <a:lnTo>
                      <a:pt x="13" y="15"/>
                    </a:lnTo>
                    <a:lnTo>
                      <a:pt x="11" y="15"/>
                    </a:lnTo>
                    <a:lnTo>
                      <a:pt x="10" y="17"/>
                    </a:lnTo>
                    <a:lnTo>
                      <a:pt x="10" y="18"/>
                    </a:lnTo>
                    <a:lnTo>
                      <a:pt x="11" y="19"/>
                    </a:lnTo>
                    <a:lnTo>
                      <a:pt x="11" y="21"/>
                    </a:lnTo>
                    <a:lnTo>
                      <a:pt x="10" y="21"/>
                    </a:lnTo>
                    <a:lnTo>
                      <a:pt x="9" y="20"/>
                    </a:lnTo>
                    <a:lnTo>
                      <a:pt x="8" y="19"/>
                    </a:lnTo>
                    <a:lnTo>
                      <a:pt x="7" y="19"/>
                    </a:lnTo>
                    <a:lnTo>
                      <a:pt x="7" y="18"/>
                    </a:lnTo>
                    <a:lnTo>
                      <a:pt x="7" y="17"/>
                    </a:lnTo>
                    <a:lnTo>
                      <a:pt x="6" y="17"/>
                    </a:lnTo>
                    <a:lnTo>
                      <a:pt x="7" y="16"/>
                    </a:lnTo>
                    <a:lnTo>
                      <a:pt x="6" y="15"/>
                    </a:lnTo>
                    <a:lnTo>
                      <a:pt x="7" y="15"/>
                    </a:lnTo>
                    <a:lnTo>
                      <a:pt x="5" y="14"/>
                    </a:lnTo>
                    <a:lnTo>
                      <a:pt x="5" y="12"/>
                    </a:lnTo>
                    <a:lnTo>
                      <a:pt x="2" y="5"/>
                    </a:lnTo>
                    <a:lnTo>
                      <a:pt x="2" y="4"/>
                    </a:lnTo>
                    <a:lnTo>
                      <a:pt x="1" y="5"/>
                    </a:lnTo>
                    <a:lnTo>
                      <a:pt x="1" y="4"/>
                    </a:lnTo>
                    <a:lnTo>
                      <a:pt x="0" y="4"/>
                    </a:lnTo>
                    <a:lnTo>
                      <a:pt x="0" y="3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0" y="1"/>
                    </a:lnTo>
                    <a:lnTo>
                      <a:pt x="2" y="0"/>
                    </a:lnTo>
                    <a:lnTo>
                      <a:pt x="2" y="2"/>
                    </a:lnTo>
                    <a:lnTo>
                      <a:pt x="3" y="1"/>
                    </a:lnTo>
                    <a:lnTo>
                      <a:pt x="3" y="2"/>
                    </a:lnTo>
                    <a:lnTo>
                      <a:pt x="3" y="3"/>
                    </a:lnTo>
                    <a:lnTo>
                      <a:pt x="3" y="4"/>
                    </a:lnTo>
                    <a:lnTo>
                      <a:pt x="4" y="4"/>
                    </a:lnTo>
                    <a:lnTo>
                      <a:pt x="3" y="4"/>
                    </a:lnTo>
                    <a:lnTo>
                      <a:pt x="4" y="5"/>
                    </a:lnTo>
                    <a:lnTo>
                      <a:pt x="3" y="5"/>
                    </a:lnTo>
                    <a:lnTo>
                      <a:pt x="6" y="12"/>
                    </a:lnTo>
                    <a:lnTo>
                      <a:pt x="7" y="13"/>
                    </a:lnTo>
                    <a:lnTo>
                      <a:pt x="8" y="14"/>
                    </a:lnTo>
                    <a:lnTo>
                      <a:pt x="10" y="15"/>
                    </a:lnTo>
                    <a:lnTo>
                      <a:pt x="13" y="14"/>
                    </a:lnTo>
                    <a:lnTo>
                      <a:pt x="13" y="13"/>
                    </a:lnTo>
                    <a:lnTo>
                      <a:pt x="12" y="13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6" name="Line 349"/>
              <p:cNvSpPr>
                <a:spLocks noChangeShapeType="1"/>
              </p:cNvSpPr>
              <p:nvPr/>
            </p:nvSpPr>
            <p:spPr bwMode="auto">
              <a:xfrm flipH="1">
                <a:off x="3477" y="1524"/>
                <a:ext cx="14" cy="11"/>
              </a:xfrm>
              <a:prstGeom prst="line">
                <a:avLst/>
              </a:pr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7" name="Freeform 350"/>
              <p:cNvSpPr>
                <a:spLocks/>
              </p:cNvSpPr>
              <p:nvPr/>
            </p:nvSpPr>
            <p:spPr bwMode="auto">
              <a:xfrm>
                <a:off x="3477" y="1536"/>
                <a:ext cx="34" cy="11"/>
              </a:xfrm>
              <a:custGeom>
                <a:avLst/>
                <a:gdLst>
                  <a:gd name="T0" fmla="*/ 0 w 3"/>
                  <a:gd name="T1" fmla="*/ 2147483647 h 1"/>
                  <a:gd name="T2" fmla="*/ 2147483647 w 3"/>
                  <a:gd name="T3" fmla="*/ 0 h 1"/>
                  <a:gd name="T4" fmla="*/ 2147483647 w 3"/>
                  <a:gd name="T5" fmla="*/ 2147483647 h 1"/>
                  <a:gd name="T6" fmla="*/ 2147483647 w 3"/>
                  <a:gd name="T7" fmla="*/ 2147483647 h 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"/>
                  <a:gd name="T13" fmla="*/ 0 h 1"/>
                  <a:gd name="T14" fmla="*/ 3 w 3"/>
                  <a:gd name="T15" fmla="*/ 1 h 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" h="1">
                    <a:moveTo>
                      <a:pt x="0" y="1"/>
                    </a:moveTo>
                    <a:lnTo>
                      <a:pt x="1" y="0"/>
                    </a:lnTo>
                    <a:lnTo>
                      <a:pt x="2" y="1"/>
                    </a:lnTo>
                    <a:lnTo>
                      <a:pt x="3" y="1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8" name="Freeform 351"/>
              <p:cNvSpPr>
                <a:spLocks/>
              </p:cNvSpPr>
              <p:nvPr/>
            </p:nvSpPr>
            <p:spPr bwMode="auto">
              <a:xfrm>
                <a:off x="3477" y="1536"/>
                <a:ext cx="24" cy="11"/>
              </a:xfrm>
              <a:custGeom>
                <a:avLst/>
                <a:gdLst>
                  <a:gd name="T0" fmla="*/ 0 w 2"/>
                  <a:gd name="T1" fmla="*/ 0 h 1"/>
                  <a:gd name="T2" fmla="*/ 2147483647 w 2"/>
                  <a:gd name="T3" fmla="*/ 2147483647 h 1"/>
                  <a:gd name="T4" fmla="*/ 2147483647 w 2"/>
                  <a:gd name="T5" fmla="*/ 2147483647 h 1"/>
                  <a:gd name="T6" fmla="*/ 0 w 2"/>
                  <a:gd name="T7" fmla="*/ 2147483647 h 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"/>
                  <a:gd name="T13" fmla="*/ 0 h 1"/>
                  <a:gd name="T14" fmla="*/ 2 w 2"/>
                  <a:gd name="T15" fmla="*/ 1 h 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" h="1">
                    <a:moveTo>
                      <a:pt x="0" y="0"/>
                    </a:moveTo>
                    <a:lnTo>
                      <a:pt x="2" y="1"/>
                    </a:lnTo>
                    <a:lnTo>
                      <a:pt x="1" y="1"/>
                    </a:lnTo>
                    <a:lnTo>
                      <a:pt x="0" y="1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9" name="Freeform 352"/>
              <p:cNvSpPr>
                <a:spLocks/>
              </p:cNvSpPr>
              <p:nvPr/>
            </p:nvSpPr>
            <p:spPr bwMode="auto">
              <a:xfrm>
                <a:off x="3477" y="1547"/>
                <a:ext cx="34" cy="11"/>
              </a:xfrm>
              <a:custGeom>
                <a:avLst/>
                <a:gdLst>
                  <a:gd name="T0" fmla="*/ 0 w 3"/>
                  <a:gd name="T1" fmla="*/ 2147483647 h 1"/>
                  <a:gd name="T2" fmla="*/ 2147483647 w 3"/>
                  <a:gd name="T3" fmla="*/ 2147483647 h 1"/>
                  <a:gd name="T4" fmla="*/ 2147483647 w 3"/>
                  <a:gd name="T5" fmla="*/ 2147483647 h 1"/>
                  <a:gd name="T6" fmla="*/ 2147483647 w 3"/>
                  <a:gd name="T7" fmla="*/ 0 h 1"/>
                  <a:gd name="T8" fmla="*/ 2147483647 w 3"/>
                  <a:gd name="T9" fmla="*/ 0 h 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1"/>
                  <a:gd name="T17" fmla="*/ 3 w 3"/>
                  <a:gd name="T18" fmla="*/ 1 h 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1">
                    <a:moveTo>
                      <a:pt x="0" y="1"/>
                    </a:moveTo>
                    <a:lnTo>
                      <a:pt x="1" y="1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1" y="0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70" name="Freeform 353"/>
              <p:cNvSpPr>
                <a:spLocks/>
              </p:cNvSpPr>
              <p:nvPr/>
            </p:nvSpPr>
            <p:spPr bwMode="auto">
              <a:xfrm>
                <a:off x="3477" y="1559"/>
                <a:ext cx="34" cy="11"/>
              </a:xfrm>
              <a:custGeom>
                <a:avLst/>
                <a:gdLst>
                  <a:gd name="T0" fmla="*/ 0 w 3"/>
                  <a:gd name="T1" fmla="*/ 2147483647 h 1"/>
                  <a:gd name="T2" fmla="*/ 2147483647 w 3"/>
                  <a:gd name="T3" fmla="*/ 2147483647 h 1"/>
                  <a:gd name="T4" fmla="*/ 2147483647 w 3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3"/>
                  <a:gd name="T10" fmla="*/ 0 h 1"/>
                  <a:gd name="T11" fmla="*/ 3 w 3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" h="1">
                    <a:moveTo>
                      <a:pt x="0" y="1"/>
                    </a:moveTo>
                    <a:lnTo>
                      <a:pt x="2" y="1"/>
                    </a:lnTo>
                    <a:lnTo>
                      <a:pt x="3" y="0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71" name="Freeform 354"/>
              <p:cNvSpPr>
                <a:spLocks/>
              </p:cNvSpPr>
              <p:nvPr/>
            </p:nvSpPr>
            <p:spPr bwMode="auto">
              <a:xfrm>
                <a:off x="3491" y="1570"/>
                <a:ext cx="19" cy="11"/>
              </a:xfrm>
              <a:custGeom>
                <a:avLst/>
                <a:gdLst>
                  <a:gd name="T0" fmla="*/ 0 w 2"/>
                  <a:gd name="T1" fmla="*/ 2147483647 h 1"/>
                  <a:gd name="T2" fmla="*/ 2147483647 w 2"/>
                  <a:gd name="T3" fmla="*/ 2147483647 h 1"/>
                  <a:gd name="T4" fmla="*/ 2147483647 w 2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2"/>
                  <a:gd name="T10" fmla="*/ 0 h 1"/>
                  <a:gd name="T11" fmla="*/ 2 w 2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" h="1">
                    <a:moveTo>
                      <a:pt x="0" y="1"/>
                    </a:moveTo>
                    <a:lnTo>
                      <a:pt x="1" y="1"/>
                    </a:lnTo>
                    <a:lnTo>
                      <a:pt x="2" y="0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72" name="Freeform 355"/>
              <p:cNvSpPr>
                <a:spLocks/>
              </p:cNvSpPr>
              <p:nvPr/>
            </p:nvSpPr>
            <p:spPr bwMode="auto">
              <a:xfrm>
                <a:off x="3858" y="1455"/>
                <a:ext cx="10" cy="23"/>
              </a:xfrm>
              <a:custGeom>
                <a:avLst/>
                <a:gdLst>
                  <a:gd name="T0" fmla="*/ 0 w 1"/>
                  <a:gd name="T1" fmla="*/ 2147483647 h 2"/>
                  <a:gd name="T2" fmla="*/ 0 w 1"/>
                  <a:gd name="T3" fmla="*/ 0 h 2"/>
                  <a:gd name="T4" fmla="*/ 2147483647 w 1"/>
                  <a:gd name="T5" fmla="*/ 2147483647 h 2"/>
                  <a:gd name="T6" fmla="*/ 2147483647 w 1"/>
                  <a:gd name="T7" fmla="*/ 2147483647 h 2"/>
                  <a:gd name="T8" fmla="*/ 0 w 1"/>
                  <a:gd name="T9" fmla="*/ 2147483647 h 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"/>
                  <a:gd name="T16" fmla="*/ 0 h 2"/>
                  <a:gd name="T17" fmla="*/ 1 w 1"/>
                  <a:gd name="T18" fmla="*/ 2 h 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" h="2">
                    <a:moveTo>
                      <a:pt x="0" y="1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1" y="2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73" name="Oval 356"/>
              <p:cNvSpPr>
                <a:spLocks noChangeArrowheads="1"/>
              </p:cNvSpPr>
              <p:nvPr/>
            </p:nvSpPr>
            <p:spPr bwMode="auto">
              <a:xfrm>
                <a:off x="3809" y="1467"/>
                <a:ext cx="82" cy="80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74" name="Freeform 357"/>
              <p:cNvSpPr>
                <a:spLocks/>
              </p:cNvSpPr>
              <p:nvPr/>
            </p:nvSpPr>
            <p:spPr bwMode="auto">
              <a:xfrm>
                <a:off x="3809" y="1490"/>
                <a:ext cx="82" cy="34"/>
              </a:xfrm>
              <a:custGeom>
                <a:avLst/>
                <a:gdLst>
                  <a:gd name="T0" fmla="*/ 2147483647 w 7"/>
                  <a:gd name="T1" fmla="*/ 0 h 3"/>
                  <a:gd name="T2" fmla="*/ 2147483647 w 7"/>
                  <a:gd name="T3" fmla="*/ 2147483647 h 3"/>
                  <a:gd name="T4" fmla="*/ 2147483647 w 7"/>
                  <a:gd name="T5" fmla="*/ 2147483647 h 3"/>
                  <a:gd name="T6" fmla="*/ 0 w 7"/>
                  <a:gd name="T7" fmla="*/ 2147483647 h 3"/>
                  <a:gd name="T8" fmla="*/ 2147483647 w 7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"/>
                  <a:gd name="T16" fmla="*/ 0 h 3"/>
                  <a:gd name="T17" fmla="*/ 7 w 7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" h="3">
                    <a:moveTo>
                      <a:pt x="1" y="0"/>
                    </a:moveTo>
                    <a:lnTo>
                      <a:pt x="7" y="2"/>
                    </a:lnTo>
                    <a:lnTo>
                      <a:pt x="7" y="3"/>
                    </a:ln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75" name="Freeform 358"/>
              <p:cNvSpPr>
                <a:spLocks/>
              </p:cNvSpPr>
              <p:nvPr/>
            </p:nvSpPr>
            <p:spPr bwMode="auto">
              <a:xfrm>
                <a:off x="3843" y="1432"/>
                <a:ext cx="34" cy="34"/>
              </a:xfrm>
              <a:custGeom>
                <a:avLst/>
                <a:gdLst>
                  <a:gd name="T0" fmla="*/ 2147483647 w 3"/>
                  <a:gd name="T1" fmla="*/ 2147483647 h 3"/>
                  <a:gd name="T2" fmla="*/ 2147483647 w 3"/>
                  <a:gd name="T3" fmla="*/ 2147483647 h 3"/>
                  <a:gd name="T4" fmla="*/ 0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2147483647 h 3"/>
                  <a:gd name="T10" fmla="*/ 2147483647 w 3"/>
                  <a:gd name="T11" fmla="*/ 0 h 3"/>
                  <a:gd name="T12" fmla="*/ 2147483647 w 3"/>
                  <a:gd name="T13" fmla="*/ 0 h 3"/>
                  <a:gd name="T14" fmla="*/ 2147483647 w 3"/>
                  <a:gd name="T15" fmla="*/ 2147483647 h 3"/>
                  <a:gd name="T16" fmla="*/ 2147483647 w 3"/>
                  <a:gd name="T17" fmla="*/ 2147483647 h 3"/>
                  <a:gd name="T18" fmla="*/ 2147483647 w 3"/>
                  <a:gd name="T19" fmla="*/ 2147483647 h 3"/>
                  <a:gd name="T20" fmla="*/ 2147483647 w 3"/>
                  <a:gd name="T21" fmla="*/ 2147483647 h 3"/>
                  <a:gd name="T22" fmla="*/ 2147483647 w 3"/>
                  <a:gd name="T23" fmla="*/ 2147483647 h 3"/>
                  <a:gd name="T24" fmla="*/ 2147483647 w 3"/>
                  <a:gd name="T25" fmla="*/ 2147483647 h 3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3"/>
                  <a:gd name="T40" fmla="*/ 0 h 3"/>
                  <a:gd name="T41" fmla="*/ 3 w 3"/>
                  <a:gd name="T42" fmla="*/ 3 h 3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3" h="3">
                    <a:moveTo>
                      <a:pt x="1" y="2"/>
                    </a:moveTo>
                    <a:lnTo>
                      <a:pt x="1" y="2"/>
                    </a:lnTo>
                    <a:lnTo>
                      <a:pt x="0" y="2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2" y="0"/>
                    </a:lnTo>
                    <a:lnTo>
                      <a:pt x="2" y="1"/>
                    </a:lnTo>
                    <a:lnTo>
                      <a:pt x="3" y="1"/>
                    </a:lnTo>
                    <a:lnTo>
                      <a:pt x="3" y="2"/>
                    </a:lnTo>
                    <a:lnTo>
                      <a:pt x="2" y="2"/>
                    </a:lnTo>
                    <a:lnTo>
                      <a:pt x="2" y="3"/>
                    </a:ln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76" name="Freeform 359"/>
              <p:cNvSpPr>
                <a:spLocks/>
              </p:cNvSpPr>
              <p:nvPr/>
            </p:nvSpPr>
            <p:spPr bwMode="auto">
              <a:xfrm>
                <a:off x="3752" y="1501"/>
                <a:ext cx="140" cy="57"/>
              </a:xfrm>
              <a:custGeom>
                <a:avLst/>
                <a:gdLst>
                  <a:gd name="T0" fmla="*/ 2147483647 w 12"/>
                  <a:gd name="T1" fmla="*/ 0 h 5"/>
                  <a:gd name="T2" fmla="*/ 2147483647 w 12"/>
                  <a:gd name="T3" fmla="*/ 2147483647 h 5"/>
                  <a:gd name="T4" fmla="*/ 2147483647 w 12"/>
                  <a:gd name="T5" fmla="*/ 2147483647 h 5"/>
                  <a:gd name="T6" fmla="*/ 0 w 12"/>
                  <a:gd name="T7" fmla="*/ 2147483647 h 5"/>
                  <a:gd name="T8" fmla="*/ 2147483647 w 12"/>
                  <a:gd name="T9" fmla="*/ 2147483647 h 5"/>
                  <a:gd name="T10" fmla="*/ 2147483647 w 12"/>
                  <a:gd name="T11" fmla="*/ 2147483647 h 5"/>
                  <a:gd name="T12" fmla="*/ 2147483647 w 12"/>
                  <a:gd name="T13" fmla="*/ 2147483647 h 5"/>
                  <a:gd name="T14" fmla="*/ 2147483647 w 12"/>
                  <a:gd name="T15" fmla="*/ 2147483647 h 5"/>
                  <a:gd name="T16" fmla="*/ 2147483647 w 12"/>
                  <a:gd name="T17" fmla="*/ 2147483647 h 5"/>
                  <a:gd name="T18" fmla="*/ 2147483647 w 12"/>
                  <a:gd name="T19" fmla="*/ 2147483647 h 5"/>
                  <a:gd name="T20" fmla="*/ 2147483647 w 12"/>
                  <a:gd name="T21" fmla="*/ 2147483647 h 5"/>
                  <a:gd name="T22" fmla="*/ 2147483647 w 12"/>
                  <a:gd name="T23" fmla="*/ 2147483647 h 5"/>
                  <a:gd name="T24" fmla="*/ 2147483647 w 12"/>
                  <a:gd name="T25" fmla="*/ 2147483647 h 5"/>
                  <a:gd name="T26" fmla="*/ 2147483647 w 12"/>
                  <a:gd name="T27" fmla="*/ 2147483647 h 5"/>
                  <a:gd name="T28" fmla="*/ 2147483647 w 12"/>
                  <a:gd name="T29" fmla="*/ 2147483647 h 5"/>
                  <a:gd name="T30" fmla="*/ 2147483647 w 12"/>
                  <a:gd name="T31" fmla="*/ 2147483647 h 5"/>
                  <a:gd name="T32" fmla="*/ 2147483647 w 12"/>
                  <a:gd name="T33" fmla="*/ 2147483647 h 5"/>
                  <a:gd name="T34" fmla="*/ 2147483647 w 12"/>
                  <a:gd name="T35" fmla="*/ 2147483647 h 5"/>
                  <a:gd name="T36" fmla="*/ 2147483647 w 12"/>
                  <a:gd name="T37" fmla="*/ 2147483647 h 5"/>
                  <a:gd name="T38" fmla="*/ 2147483647 w 12"/>
                  <a:gd name="T39" fmla="*/ 2147483647 h 5"/>
                  <a:gd name="T40" fmla="*/ 2147483647 w 12"/>
                  <a:gd name="T41" fmla="*/ 2147483647 h 5"/>
                  <a:gd name="T42" fmla="*/ 2147483647 w 12"/>
                  <a:gd name="T43" fmla="*/ 2147483647 h 5"/>
                  <a:gd name="T44" fmla="*/ 2147483647 w 12"/>
                  <a:gd name="T45" fmla="*/ 2147483647 h 5"/>
                  <a:gd name="T46" fmla="*/ 2147483647 w 12"/>
                  <a:gd name="T47" fmla="*/ 2147483647 h 5"/>
                  <a:gd name="T48" fmla="*/ 2147483647 w 12"/>
                  <a:gd name="T49" fmla="*/ 2147483647 h 5"/>
                  <a:gd name="T50" fmla="*/ 2147483647 w 12"/>
                  <a:gd name="T51" fmla="*/ 2147483647 h 5"/>
                  <a:gd name="T52" fmla="*/ 2147483647 w 12"/>
                  <a:gd name="T53" fmla="*/ 2147483647 h 5"/>
                  <a:gd name="T54" fmla="*/ 2147483647 w 12"/>
                  <a:gd name="T55" fmla="*/ 0 h 5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w 12"/>
                  <a:gd name="T85" fmla="*/ 0 h 5"/>
                  <a:gd name="T86" fmla="*/ 12 w 12"/>
                  <a:gd name="T87" fmla="*/ 5 h 5"/>
                </a:gdLst>
                <a:ahLst/>
                <a:cxnLst>
                  <a:cxn ang="T56">
                    <a:pos x="T0" y="T1"/>
                  </a:cxn>
                  <a:cxn ang="T57">
                    <a:pos x="T2" y="T3"/>
                  </a:cxn>
                  <a:cxn ang="T58">
                    <a:pos x="T4" y="T5"/>
                  </a:cxn>
                  <a:cxn ang="T59">
                    <a:pos x="T6" y="T7"/>
                  </a:cxn>
                  <a:cxn ang="T60">
                    <a:pos x="T8" y="T9"/>
                  </a:cxn>
                  <a:cxn ang="T61">
                    <a:pos x="T10" y="T11"/>
                  </a:cxn>
                  <a:cxn ang="T62">
                    <a:pos x="T12" y="T13"/>
                  </a:cxn>
                  <a:cxn ang="T63">
                    <a:pos x="T14" y="T15"/>
                  </a:cxn>
                  <a:cxn ang="T64">
                    <a:pos x="T16" y="T17"/>
                  </a:cxn>
                  <a:cxn ang="T65">
                    <a:pos x="T18" y="T19"/>
                  </a:cxn>
                  <a:cxn ang="T66">
                    <a:pos x="T20" y="T21"/>
                  </a:cxn>
                  <a:cxn ang="T67">
                    <a:pos x="T22" y="T23"/>
                  </a:cxn>
                  <a:cxn ang="T68">
                    <a:pos x="T24" y="T25"/>
                  </a:cxn>
                  <a:cxn ang="T69">
                    <a:pos x="T26" y="T27"/>
                  </a:cxn>
                  <a:cxn ang="T70">
                    <a:pos x="T28" y="T29"/>
                  </a:cxn>
                  <a:cxn ang="T71">
                    <a:pos x="T30" y="T31"/>
                  </a:cxn>
                  <a:cxn ang="T72">
                    <a:pos x="T32" y="T33"/>
                  </a:cxn>
                  <a:cxn ang="T73">
                    <a:pos x="T34" y="T35"/>
                  </a:cxn>
                  <a:cxn ang="T74">
                    <a:pos x="T36" y="T37"/>
                  </a:cxn>
                  <a:cxn ang="T75">
                    <a:pos x="T38" y="T39"/>
                  </a:cxn>
                  <a:cxn ang="T76">
                    <a:pos x="T40" y="T41"/>
                  </a:cxn>
                  <a:cxn ang="T77">
                    <a:pos x="T42" y="T43"/>
                  </a:cxn>
                  <a:cxn ang="T78">
                    <a:pos x="T44" y="T45"/>
                  </a:cxn>
                  <a:cxn ang="T79">
                    <a:pos x="T46" y="T47"/>
                  </a:cxn>
                  <a:cxn ang="T80">
                    <a:pos x="T48" y="T49"/>
                  </a:cxn>
                  <a:cxn ang="T81">
                    <a:pos x="T50" y="T51"/>
                  </a:cxn>
                  <a:cxn ang="T82">
                    <a:pos x="T52" y="T53"/>
                  </a:cxn>
                  <a:cxn ang="T83">
                    <a:pos x="T54" y="T55"/>
                  </a:cxn>
                </a:cxnLst>
                <a:rect l="T84" t="T85" r="T86" b="T87"/>
                <a:pathLst>
                  <a:path w="12" h="5">
                    <a:moveTo>
                      <a:pt x="2" y="0"/>
                    </a:moveTo>
                    <a:lnTo>
                      <a:pt x="1" y="1"/>
                    </a:lnTo>
                    <a:lnTo>
                      <a:pt x="1" y="3"/>
                    </a:lnTo>
                    <a:lnTo>
                      <a:pt x="0" y="4"/>
                    </a:lnTo>
                    <a:lnTo>
                      <a:pt x="1" y="4"/>
                    </a:lnTo>
                    <a:lnTo>
                      <a:pt x="2" y="4"/>
                    </a:lnTo>
                    <a:lnTo>
                      <a:pt x="5" y="4"/>
                    </a:lnTo>
                    <a:lnTo>
                      <a:pt x="7" y="5"/>
                    </a:lnTo>
                    <a:lnTo>
                      <a:pt x="9" y="5"/>
                    </a:lnTo>
                    <a:lnTo>
                      <a:pt x="11" y="5"/>
                    </a:lnTo>
                    <a:lnTo>
                      <a:pt x="12" y="3"/>
                    </a:lnTo>
                    <a:lnTo>
                      <a:pt x="11" y="2"/>
                    </a:lnTo>
                    <a:lnTo>
                      <a:pt x="10" y="2"/>
                    </a:lnTo>
                    <a:lnTo>
                      <a:pt x="10" y="3"/>
                    </a:lnTo>
                    <a:lnTo>
                      <a:pt x="10" y="4"/>
                    </a:lnTo>
                    <a:lnTo>
                      <a:pt x="9" y="4"/>
                    </a:lnTo>
                    <a:lnTo>
                      <a:pt x="9" y="3"/>
                    </a:lnTo>
                    <a:lnTo>
                      <a:pt x="9" y="2"/>
                    </a:lnTo>
                    <a:lnTo>
                      <a:pt x="7" y="1"/>
                    </a:lnTo>
                    <a:lnTo>
                      <a:pt x="8" y="2"/>
                    </a:lnTo>
                    <a:lnTo>
                      <a:pt x="7" y="4"/>
                    </a:lnTo>
                    <a:lnTo>
                      <a:pt x="6" y="3"/>
                    </a:lnTo>
                    <a:lnTo>
                      <a:pt x="5" y="2"/>
                    </a:lnTo>
                    <a:lnTo>
                      <a:pt x="4" y="3"/>
                    </a:lnTo>
                    <a:lnTo>
                      <a:pt x="2" y="3"/>
                    </a:lnTo>
                    <a:lnTo>
                      <a:pt x="2" y="2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77" name="Oval 360"/>
              <p:cNvSpPr>
                <a:spLocks noChangeArrowheads="1"/>
              </p:cNvSpPr>
              <p:nvPr/>
            </p:nvSpPr>
            <p:spPr bwMode="auto">
              <a:xfrm>
                <a:off x="3612" y="1099"/>
                <a:ext cx="106" cy="11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78" name="Freeform 361"/>
              <p:cNvSpPr>
                <a:spLocks/>
              </p:cNvSpPr>
              <p:nvPr/>
            </p:nvSpPr>
            <p:spPr bwMode="auto">
              <a:xfrm>
                <a:off x="3593" y="996"/>
                <a:ext cx="149" cy="115"/>
              </a:xfrm>
              <a:custGeom>
                <a:avLst/>
                <a:gdLst>
                  <a:gd name="T0" fmla="*/ 2147483647 w 13"/>
                  <a:gd name="T1" fmla="*/ 2147483647 h 10"/>
                  <a:gd name="T2" fmla="*/ 2147483647 w 13"/>
                  <a:gd name="T3" fmla="*/ 2147483647 h 10"/>
                  <a:gd name="T4" fmla="*/ 2147483647 w 13"/>
                  <a:gd name="T5" fmla="*/ 2147483647 h 10"/>
                  <a:gd name="T6" fmla="*/ 2147483647 w 13"/>
                  <a:gd name="T7" fmla="*/ 0 h 10"/>
                  <a:gd name="T8" fmla="*/ 2147483647 w 13"/>
                  <a:gd name="T9" fmla="*/ 2147483647 h 10"/>
                  <a:gd name="T10" fmla="*/ 2147483647 w 13"/>
                  <a:gd name="T11" fmla="*/ 0 h 10"/>
                  <a:gd name="T12" fmla="*/ 0 w 13"/>
                  <a:gd name="T13" fmla="*/ 2147483647 h 10"/>
                  <a:gd name="T14" fmla="*/ 2147483647 w 13"/>
                  <a:gd name="T15" fmla="*/ 2147483647 h 10"/>
                  <a:gd name="T16" fmla="*/ 2147483647 w 13"/>
                  <a:gd name="T17" fmla="*/ 2147483647 h 10"/>
                  <a:gd name="T18" fmla="*/ 2147483647 w 13"/>
                  <a:gd name="T19" fmla="*/ 2147483647 h 10"/>
                  <a:gd name="T20" fmla="*/ 2147483647 w 13"/>
                  <a:gd name="T21" fmla="*/ 2147483647 h 10"/>
                  <a:gd name="T22" fmla="*/ 2147483647 w 13"/>
                  <a:gd name="T23" fmla="*/ 2147483647 h 10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13"/>
                  <a:gd name="T37" fmla="*/ 0 h 10"/>
                  <a:gd name="T38" fmla="*/ 13 w 13"/>
                  <a:gd name="T39" fmla="*/ 10 h 10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13" h="10">
                    <a:moveTo>
                      <a:pt x="11" y="10"/>
                    </a:moveTo>
                    <a:lnTo>
                      <a:pt x="11" y="9"/>
                    </a:lnTo>
                    <a:cubicBezTo>
                      <a:pt x="13" y="6"/>
                      <a:pt x="13" y="4"/>
                      <a:pt x="13" y="2"/>
                    </a:cubicBezTo>
                    <a:cubicBezTo>
                      <a:pt x="12" y="0"/>
                      <a:pt x="10" y="0"/>
                      <a:pt x="9" y="0"/>
                    </a:cubicBezTo>
                    <a:lnTo>
                      <a:pt x="7" y="7"/>
                    </a:lnTo>
                    <a:lnTo>
                      <a:pt x="4" y="0"/>
                    </a:lnTo>
                    <a:cubicBezTo>
                      <a:pt x="3" y="0"/>
                      <a:pt x="1" y="0"/>
                      <a:pt x="0" y="2"/>
                    </a:cubicBezTo>
                    <a:cubicBezTo>
                      <a:pt x="0" y="4"/>
                      <a:pt x="0" y="6"/>
                      <a:pt x="2" y="9"/>
                    </a:cubicBezTo>
                    <a:lnTo>
                      <a:pt x="2" y="10"/>
                    </a:lnTo>
                    <a:cubicBezTo>
                      <a:pt x="2" y="9"/>
                      <a:pt x="4" y="9"/>
                      <a:pt x="7" y="9"/>
                    </a:cubicBezTo>
                    <a:cubicBezTo>
                      <a:pt x="9" y="9"/>
                      <a:pt x="11" y="9"/>
                      <a:pt x="11" y="10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79" name="Freeform 362"/>
              <p:cNvSpPr>
                <a:spLocks/>
              </p:cNvSpPr>
              <p:nvPr/>
            </p:nvSpPr>
            <p:spPr bwMode="auto">
              <a:xfrm>
                <a:off x="3646" y="927"/>
                <a:ext cx="39" cy="46"/>
              </a:xfrm>
              <a:custGeom>
                <a:avLst/>
                <a:gdLst>
                  <a:gd name="T0" fmla="*/ 0 w 3"/>
                  <a:gd name="T1" fmla="*/ 2147483647 h 4"/>
                  <a:gd name="T2" fmla="*/ 2147483647 w 3"/>
                  <a:gd name="T3" fmla="*/ 2147483647 h 4"/>
                  <a:gd name="T4" fmla="*/ 0 w 3"/>
                  <a:gd name="T5" fmla="*/ 2147483647 h 4"/>
                  <a:gd name="T6" fmla="*/ 0 w 3"/>
                  <a:gd name="T7" fmla="*/ 2147483647 h 4"/>
                  <a:gd name="T8" fmla="*/ 0 w 3"/>
                  <a:gd name="T9" fmla="*/ 2147483647 h 4"/>
                  <a:gd name="T10" fmla="*/ 0 w 3"/>
                  <a:gd name="T11" fmla="*/ 2147483647 h 4"/>
                  <a:gd name="T12" fmla="*/ 2147483647 w 3"/>
                  <a:gd name="T13" fmla="*/ 2147483647 h 4"/>
                  <a:gd name="T14" fmla="*/ 0 w 3"/>
                  <a:gd name="T15" fmla="*/ 0 h 4"/>
                  <a:gd name="T16" fmla="*/ 2147483647 w 3"/>
                  <a:gd name="T17" fmla="*/ 0 h 4"/>
                  <a:gd name="T18" fmla="*/ 2147483647 w 3"/>
                  <a:gd name="T19" fmla="*/ 2147483647 h 4"/>
                  <a:gd name="T20" fmla="*/ 2147483647 w 3"/>
                  <a:gd name="T21" fmla="*/ 2147483647 h 4"/>
                  <a:gd name="T22" fmla="*/ 2147483647 w 3"/>
                  <a:gd name="T23" fmla="*/ 2147483647 h 4"/>
                  <a:gd name="T24" fmla="*/ 2147483647 w 3"/>
                  <a:gd name="T25" fmla="*/ 2147483647 h 4"/>
                  <a:gd name="T26" fmla="*/ 2147483647 w 3"/>
                  <a:gd name="T27" fmla="*/ 2147483647 h 4"/>
                  <a:gd name="T28" fmla="*/ 2147483647 w 3"/>
                  <a:gd name="T29" fmla="*/ 2147483647 h 4"/>
                  <a:gd name="T30" fmla="*/ 2147483647 w 3"/>
                  <a:gd name="T31" fmla="*/ 2147483647 h 4"/>
                  <a:gd name="T32" fmla="*/ 0 w 3"/>
                  <a:gd name="T33" fmla="*/ 2147483647 h 4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3"/>
                  <a:gd name="T52" fmla="*/ 0 h 4"/>
                  <a:gd name="T53" fmla="*/ 3 w 3"/>
                  <a:gd name="T54" fmla="*/ 4 h 4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3" h="4">
                    <a:moveTo>
                      <a:pt x="0" y="4"/>
                    </a:moveTo>
                    <a:lnTo>
                      <a:pt x="1" y="2"/>
                    </a:lnTo>
                    <a:lnTo>
                      <a:pt x="0" y="3"/>
                    </a:lnTo>
                    <a:lnTo>
                      <a:pt x="0" y="2"/>
                    </a:lnTo>
                    <a:cubicBezTo>
                      <a:pt x="0" y="2"/>
                      <a:pt x="0" y="2"/>
                      <a:pt x="0" y="2"/>
                    </a:cubicBezTo>
                    <a:lnTo>
                      <a:pt x="0" y="1"/>
                    </a:lnTo>
                    <a:lnTo>
                      <a:pt x="1" y="2"/>
                    </a:lnTo>
                    <a:lnTo>
                      <a:pt x="0" y="0"/>
                    </a:lnTo>
                    <a:cubicBezTo>
                      <a:pt x="1" y="0"/>
                      <a:pt x="2" y="0"/>
                      <a:pt x="3" y="0"/>
                    </a:cubicBezTo>
                    <a:lnTo>
                      <a:pt x="2" y="2"/>
                    </a:lnTo>
                    <a:lnTo>
                      <a:pt x="3" y="1"/>
                    </a:lnTo>
                    <a:lnTo>
                      <a:pt x="3" y="2"/>
                    </a:lnTo>
                    <a:cubicBezTo>
                      <a:pt x="3" y="2"/>
                      <a:pt x="3" y="2"/>
                      <a:pt x="3" y="2"/>
                    </a:cubicBezTo>
                    <a:lnTo>
                      <a:pt x="3" y="3"/>
                    </a:lnTo>
                    <a:lnTo>
                      <a:pt x="2" y="2"/>
                    </a:lnTo>
                    <a:lnTo>
                      <a:pt x="3" y="4"/>
                    </a:lnTo>
                    <a:cubicBezTo>
                      <a:pt x="2" y="4"/>
                      <a:pt x="1" y="4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80" name="Freeform 363"/>
              <p:cNvSpPr>
                <a:spLocks/>
              </p:cNvSpPr>
              <p:nvPr/>
            </p:nvSpPr>
            <p:spPr bwMode="auto">
              <a:xfrm>
                <a:off x="3593" y="1030"/>
                <a:ext cx="149" cy="57"/>
              </a:xfrm>
              <a:custGeom>
                <a:avLst/>
                <a:gdLst>
                  <a:gd name="T0" fmla="*/ 2147483647 w 13"/>
                  <a:gd name="T1" fmla="*/ 2147483647 h 5"/>
                  <a:gd name="T2" fmla="*/ 0 w 13"/>
                  <a:gd name="T3" fmla="*/ 0 h 5"/>
                  <a:gd name="T4" fmla="*/ 2147483647 w 13"/>
                  <a:gd name="T5" fmla="*/ 2147483647 h 5"/>
                  <a:gd name="T6" fmla="*/ 2147483647 w 13"/>
                  <a:gd name="T7" fmla="*/ 2147483647 h 5"/>
                  <a:gd name="T8" fmla="*/ 2147483647 w 13"/>
                  <a:gd name="T9" fmla="*/ 2147483647 h 5"/>
                  <a:gd name="T10" fmla="*/ 2147483647 w 13"/>
                  <a:gd name="T11" fmla="*/ 2147483647 h 5"/>
                  <a:gd name="T12" fmla="*/ 2147483647 w 13"/>
                  <a:gd name="T13" fmla="*/ 2147483647 h 5"/>
                  <a:gd name="T14" fmla="*/ 2147483647 w 13"/>
                  <a:gd name="T15" fmla="*/ 2147483647 h 5"/>
                  <a:gd name="T16" fmla="*/ 2147483647 w 13"/>
                  <a:gd name="T17" fmla="*/ 2147483647 h 5"/>
                  <a:gd name="T18" fmla="*/ 2147483647 w 13"/>
                  <a:gd name="T19" fmla="*/ 2147483647 h 5"/>
                  <a:gd name="T20" fmla="*/ 2147483647 w 13"/>
                  <a:gd name="T21" fmla="*/ 2147483647 h 5"/>
                  <a:gd name="T22" fmla="*/ 2147483647 w 13"/>
                  <a:gd name="T23" fmla="*/ 2147483647 h 5"/>
                  <a:gd name="T24" fmla="*/ 2147483647 w 13"/>
                  <a:gd name="T25" fmla="*/ 2147483647 h 5"/>
                  <a:gd name="T26" fmla="*/ 2147483647 w 13"/>
                  <a:gd name="T27" fmla="*/ 2147483647 h 5"/>
                  <a:gd name="T28" fmla="*/ 2147483647 w 13"/>
                  <a:gd name="T29" fmla="*/ 2147483647 h 5"/>
                  <a:gd name="T30" fmla="*/ 2147483647 w 13"/>
                  <a:gd name="T31" fmla="*/ 0 h 5"/>
                  <a:gd name="T32" fmla="*/ 2147483647 w 13"/>
                  <a:gd name="T33" fmla="*/ 2147483647 h 5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13"/>
                  <a:gd name="T52" fmla="*/ 0 h 5"/>
                  <a:gd name="T53" fmla="*/ 13 w 13"/>
                  <a:gd name="T54" fmla="*/ 5 h 5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13" h="5">
                    <a:moveTo>
                      <a:pt x="7" y="4"/>
                    </a:moveTo>
                    <a:cubicBezTo>
                      <a:pt x="5" y="2"/>
                      <a:pt x="3" y="0"/>
                      <a:pt x="0" y="0"/>
                    </a:cubicBezTo>
                    <a:cubicBezTo>
                      <a:pt x="1" y="1"/>
                      <a:pt x="2" y="2"/>
                      <a:pt x="3" y="2"/>
                    </a:cubicBezTo>
                    <a:lnTo>
                      <a:pt x="1" y="2"/>
                    </a:lnTo>
                    <a:cubicBezTo>
                      <a:pt x="2" y="3"/>
                      <a:pt x="3" y="3"/>
                      <a:pt x="4" y="3"/>
                    </a:cubicBezTo>
                    <a:lnTo>
                      <a:pt x="2" y="4"/>
                    </a:lnTo>
                    <a:cubicBezTo>
                      <a:pt x="4" y="3"/>
                      <a:pt x="5" y="4"/>
                      <a:pt x="6" y="5"/>
                    </a:cubicBezTo>
                    <a:cubicBezTo>
                      <a:pt x="6" y="5"/>
                      <a:pt x="6" y="5"/>
                      <a:pt x="7" y="5"/>
                    </a:cubicBezTo>
                    <a:cubicBezTo>
                      <a:pt x="7" y="5"/>
                      <a:pt x="7" y="5"/>
                      <a:pt x="7" y="5"/>
                    </a:cubicBezTo>
                    <a:cubicBezTo>
                      <a:pt x="8" y="4"/>
                      <a:pt x="9" y="3"/>
                      <a:pt x="11" y="4"/>
                    </a:cubicBezTo>
                    <a:lnTo>
                      <a:pt x="9" y="3"/>
                    </a:lnTo>
                    <a:cubicBezTo>
                      <a:pt x="10" y="3"/>
                      <a:pt x="11" y="3"/>
                      <a:pt x="12" y="2"/>
                    </a:cubicBezTo>
                    <a:lnTo>
                      <a:pt x="11" y="2"/>
                    </a:lnTo>
                    <a:cubicBezTo>
                      <a:pt x="11" y="2"/>
                      <a:pt x="12" y="1"/>
                      <a:pt x="13" y="0"/>
                    </a:cubicBezTo>
                    <a:cubicBezTo>
                      <a:pt x="10" y="0"/>
                      <a:pt x="8" y="2"/>
                      <a:pt x="7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81" name="Freeform 364"/>
              <p:cNvSpPr>
                <a:spLocks noEditPoints="1"/>
              </p:cNvSpPr>
              <p:nvPr/>
            </p:nvSpPr>
            <p:spPr bwMode="auto">
              <a:xfrm>
                <a:off x="3670" y="996"/>
                <a:ext cx="63" cy="57"/>
              </a:xfrm>
              <a:custGeom>
                <a:avLst/>
                <a:gdLst>
                  <a:gd name="T0" fmla="*/ 2147483647 w 5"/>
                  <a:gd name="T1" fmla="*/ 2147483647 h 5"/>
                  <a:gd name="T2" fmla="*/ 0 w 5"/>
                  <a:gd name="T3" fmla="*/ 2147483647 h 5"/>
                  <a:gd name="T4" fmla="*/ 2147483647 w 5"/>
                  <a:gd name="T5" fmla="*/ 2147483647 h 5"/>
                  <a:gd name="T6" fmla="*/ 2147483647 w 5"/>
                  <a:gd name="T7" fmla="*/ 0 h 5"/>
                  <a:gd name="T8" fmla="*/ 2147483647 w 5"/>
                  <a:gd name="T9" fmla="*/ 2147483647 h 5"/>
                  <a:gd name="T10" fmla="*/ 2147483647 w 5"/>
                  <a:gd name="T11" fmla="*/ 0 h 5"/>
                  <a:gd name="T12" fmla="*/ 2147483647 w 5"/>
                  <a:gd name="T13" fmla="*/ 2147483647 h 5"/>
                  <a:gd name="T14" fmla="*/ 2147483647 w 5"/>
                  <a:gd name="T15" fmla="*/ 2147483647 h 5"/>
                  <a:gd name="T16" fmla="*/ 2147483647 w 5"/>
                  <a:gd name="T17" fmla="*/ 2147483647 h 5"/>
                  <a:gd name="T18" fmla="*/ 2147483647 w 5"/>
                  <a:gd name="T19" fmla="*/ 2147483647 h 5"/>
                  <a:gd name="T20" fmla="*/ 2147483647 w 5"/>
                  <a:gd name="T21" fmla="*/ 2147483647 h 5"/>
                  <a:gd name="T22" fmla="*/ 2147483647 w 5"/>
                  <a:gd name="T23" fmla="*/ 2147483647 h 5"/>
                  <a:gd name="T24" fmla="*/ 2147483647 w 5"/>
                  <a:gd name="T25" fmla="*/ 2147483647 h 5"/>
                  <a:gd name="T26" fmla="*/ 2147483647 w 5"/>
                  <a:gd name="T27" fmla="*/ 2147483647 h 5"/>
                  <a:gd name="T28" fmla="*/ 2147483647 w 5"/>
                  <a:gd name="T29" fmla="*/ 2147483647 h 5"/>
                  <a:gd name="T30" fmla="*/ 2147483647 w 5"/>
                  <a:gd name="T31" fmla="*/ 2147483647 h 5"/>
                  <a:gd name="T32" fmla="*/ 2147483647 w 5"/>
                  <a:gd name="T33" fmla="*/ 2147483647 h 5"/>
                  <a:gd name="T34" fmla="*/ 2147483647 w 5"/>
                  <a:gd name="T35" fmla="*/ 2147483647 h 5"/>
                  <a:gd name="T36" fmla="*/ 2147483647 w 5"/>
                  <a:gd name="T37" fmla="*/ 2147483647 h 5"/>
                  <a:gd name="T38" fmla="*/ 2147483647 w 5"/>
                  <a:gd name="T39" fmla="*/ 2147483647 h 5"/>
                  <a:gd name="T40" fmla="*/ 2147483647 w 5"/>
                  <a:gd name="T41" fmla="*/ 2147483647 h 5"/>
                  <a:gd name="T42" fmla="*/ 2147483647 w 5"/>
                  <a:gd name="T43" fmla="*/ 2147483647 h 5"/>
                  <a:gd name="T44" fmla="*/ 2147483647 w 5"/>
                  <a:gd name="T45" fmla="*/ 0 h 5"/>
                  <a:gd name="T46" fmla="*/ 2147483647 w 5"/>
                  <a:gd name="T47" fmla="*/ 2147483647 h 5"/>
                  <a:gd name="T48" fmla="*/ 2147483647 w 5"/>
                  <a:gd name="T49" fmla="*/ 2147483647 h 5"/>
                  <a:gd name="T50" fmla="*/ 2147483647 w 5"/>
                  <a:gd name="T51" fmla="*/ 0 h 5"/>
                  <a:gd name="T52" fmla="*/ 2147483647 w 5"/>
                  <a:gd name="T53" fmla="*/ 2147483647 h 5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w 5"/>
                  <a:gd name="T82" fmla="*/ 0 h 5"/>
                  <a:gd name="T83" fmla="*/ 5 w 5"/>
                  <a:gd name="T84" fmla="*/ 5 h 5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T81" t="T82" r="T83" b="T84"/>
                <a:pathLst>
                  <a:path w="5" h="5">
                    <a:moveTo>
                      <a:pt x="1" y="5"/>
                    </a:moveTo>
                    <a:lnTo>
                      <a:pt x="0" y="4"/>
                    </a:lnTo>
                    <a:lnTo>
                      <a:pt x="1" y="5"/>
                    </a:lnTo>
                    <a:close/>
                    <a:moveTo>
                      <a:pt x="2" y="0"/>
                    </a:moveTo>
                    <a:lnTo>
                      <a:pt x="5" y="3"/>
                    </a:lnTo>
                    <a:lnTo>
                      <a:pt x="2" y="0"/>
                    </a:lnTo>
                    <a:close/>
                    <a:moveTo>
                      <a:pt x="4" y="3"/>
                    </a:moveTo>
                    <a:lnTo>
                      <a:pt x="1" y="1"/>
                    </a:lnTo>
                    <a:lnTo>
                      <a:pt x="4" y="3"/>
                    </a:lnTo>
                    <a:close/>
                    <a:moveTo>
                      <a:pt x="3" y="4"/>
                    </a:moveTo>
                    <a:lnTo>
                      <a:pt x="1" y="2"/>
                    </a:lnTo>
                    <a:lnTo>
                      <a:pt x="3" y="4"/>
                    </a:lnTo>
                    <a:close/>
                    <a:moveTo>
                      <a:pt x="2" y="4"/>
                    </a:moveTo>
                    <a:lnTo>
                      <a:pt x="1" y="3"/>
                    </a:lnTo>
                    <a:lnTo>
                      <a:pt x="2" y="4"/>
                    </a:lnTo>
                    <a:close/>
                    <a:moveTo>
                      <a:pt x="5" y="3"/>
                    </a:moveTo>
                    <a:lnTo>
                      <a:pt x="5" y="1"/>
                    </a:lnTo>
                    <a:lnTo>
                      <a:pt x="5" y="3"/>
                    </a:lnTo>
                    <a:close/>
                    <a:moveTo>
                      <a:pt x="4" y="4"/>
                    </a:moveTo>
                    <a:lnTo>
                      <a:pt x="5" y="1"/>
                    </a:lnTo>
                    <a:lnTo>
                      <a:pt x="4" y="4"/>
                    </a:lnTo>
                    <a:close/>
                    <a:moveTo>
                      <a:pt x="1" y="5"/>
                    </a:moveTo>
                    <a:lnTo>
                      <a:pt x="3" y="0"/>
                    </a:lnTo>
                    <a:lnTo>
                      <a:pt x="1" y="5"/>
                    </a:lnTo>
                    <a:close/>
                    <a:moveTo>
                      <a:pt x="2" y="4"/>
                    </a:moveTo>
                    <a:lnTo>
                      <a:pt x="4" y="0"/>
                    </a:lnTo>
                    <a:lnTo>
                      <a:pt x="2" y="4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82" name="Freeform 365"/>
              <p:cNvSpPr>
                <a:spLocks noEditPoints="1"/>
              </p:cNvSpPr>
              <p:nvPr/>
            </p:nvSpPr>
            <p:spPr bwMode="auto">
              <a:xfrm>
                <a:off x="3593" y="996"/>
                <a:ext cx="72" cy="57"/>
              </a:xfrm>
              <a:custGeom>
                <a:avLst/>
                <a:gdLst>
                  <a:gd name="T0" fmla="*/ 2147483647 w 6"/>
                  <a:gd name="T1" fmla="*/ 2147483647 h 5"/>
                  <a:gd name="T2" fmla="*/ 2147483647 w 6"/>
                  <a:gd name="T3" fmla="*/ 2147483647 h 5"/>
                  <a:gd name="T4" fmla="*/ 2147483647 w 6"/>
                  <a:gd name="T5" fmla="*/ 2147483647 h 5"/>
                  <a:gd name="T6" fmla="*/ 2147483647 w 6"/>
                  <a:gd name="T7" fmla="*/ 0 h 5"/>
                  <a:gd name="T8" fmla="*/ 0 w 6"/>
                  <a:gd name="T9" fmla="*/ 2147483647 h 5"/>
                  <a:gd name="T10" fmla="*/ 2147483647 w 6"/>
                  <a:gd name="T11" fmla="*/ 0 h 5"/>
                  <a:gd name="T12" fmla="*/ 2147483647 w 6"/>
                  <a:gd name="T13" fmla="*/ 2147483647 h 5"/>
                  <a:gd name="T14" fmla="*/ 2147483647 w 6"/>
                  <a:gd name="T15" fmla="*/ 2147483647 h 5"/>
                  <a:gd name="T16" fmla="*/ 2147483647 w 6"/>
                  <a:gd name="T17" fmla="*/ 2147483647 h 5"/>
                  <a:gd name="T18" fmla="*/ 2147483647 w 6"/>
                  <a:gd name="T19" fmla="*/ 2147483647 h 5"/>
                  <a:gd name="T20" fmla="*/ 2147483647 w 6"/>
                  <a:gd name="T21" fmla="*/ 2147483647 h 5"/>
                  <a:gd name="T22" fmla="*/ 2147483647 w 6"/>
                  <a:gd name="T23" fmla="*/ 2147483647 h 5"/>
                  <a:gd name="T24" fmla="*/ 2147483647 w 6"/>
                  <a:gd name="T25" fmla="*/ 2147483647 h 5"/>
                  <a:gd name="T26" fmla="*/ 2147483647 w 6"/>
                  <a:gd name="T27" fmla="*/ 2147483647 h 5"/>
                  <a:gd name="T28" fmla="*/ 2147483647 w 6"/>
                  <a:gd name="T29" fmla="*/ 2147483647 h 5"/>
                  <a:gd name="T30" fmla="*/ 2147483647 w 6"/>
                  <a:gd name="T31" fmla="*/ 2147483647 h 5"/>
                  <a:gd name="T32" fmla="*/ 2147483647 w 6"/>
                  <a:gd name="T33" fmla="*/ 2147483647 h 5"/>
                  <a:gd name="T34" fmla="*/ 2147483647 w 6"/>
                  <a:gd name="T35" fmla="*/ 2147483647 h 5"/>
                  <a:gd name="T36" fmla="*/ 2147483647 w 6"/>
                  <a:gd name="T37" fmla="*/ 2147483647 h 5"/>
                  <a:gd name="T38" fmla="*/ 2147483647 w 6"/>
                  <a:gd name="T39" fmla="*/ 2147483647 h 5"/>
                  <a:gd name="T40" fmla="*/ 2147483647 w 6"/>
                  <a:gd name="T41" fmla="*/ 2147483647 h 5"/>
                  <a:gd name="T42" fmla="*/ 2147483647 w 6"/>
                  <a:gd name="T43" fmla="*/ 2147483647 h 5"/>
                  <a:gd name="T44" fmla="*/ 2147483647 w 6"/>
                  <a:gd name="T45" fmla="*/ 0 h 5"/>
                  <a:gd name="T46" fmla="*/ 2147483647 w 6"/>
                  <a:gd name="T47" fmla="*/ 2147483647 h 5"/>
                  <a:gd name="T48" fmla="*/ 2147483647 w 6"/>
                  <a:gd name="T49" fmla="*/ 2147483647 h 5"/>
                  <a:gd name="T50" fmla="*/ 2147483647 w 6"/>
                  <a:gd name="T51" fmla="*/ 0 h 5"/>
                  <a:gd name="T52" fmla="*/ 2147483647 w 6"/>
                  <a:gd name="T53" fmla="*/ 2147483647 h 5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w 6"/>
                  <a:gd name="T82" fmla="*/ 0 h 5"/>
                  <a:gd name="T83" fmla="*/ 6 w 6"/>
                  <a:gd name="T84" fmla="*/ 5 h 5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T81" t="T82" r="T83" b="T84"/>
                <a:pathLst>
                  <a:path w="6" h="5">
                    <a:moveTo>
                      <a:pt x="5" y="5"/>
                    </a:moveTo>
                    <a:lnTo>
                      <a:pt x="6" y="4"/>
                    </a:lnTo>
                    <a:lnTo>
                      <a:pt x="5" y="5"/>
                    </a:lnTo>
                    <a:close/>
                    <a:moveTo>
                      <a:pt x="4" y="0"/>
                    </a:moveTo>
                    <a:lnTo>
                      <a:pt x="0" y="3"/>
                    </a:lnTo>
                    <a:lnTo>
                      <a:pt x="4" y="0"/>
                    </a:lnTo>
                    <a:close/>
                    <a:moveTo>
                      <a:pt x="2" y="3"/>
                    </a:moveTo>
                    <a:lnTo>
                      <a:pt x="5" y="1"/>
                    </a:lnTo>
                    <a:lnTo>
                      <a:pt x="2" y="3"/>
                    </a:lnTo>
                    <a:close/>
                    <a:moveTo>
                      <a:pt x="3" y="4"/>
                    </a:moveTo>
                    <a:lnTo>
                      <a:pt x="5" y="2"/>
                    </a:lnTo>
                    <a:lnTo>
                      <a:pt x="3" y="4"/>
                    </a:lnTo>
                    <a:close/>
                    <a:moveTo>
                      <a:pt x="4" y="4"/>
                    </a:moveTo>
                    <a:lnTo>
                      <a:pt x="5" y="3"/>
                    </a:lnTo>
                    <a:lnTo>
                      <a:pt x="4" y="4"/>
                    </a:lnTo>
                    <a:close/>
                    <a:moveTo>
                      <a:pt x="1" y="3"/>
                    </a:moveTo>
                    <a:lnTo>
                      <a:pt x="1" y="1"/>
                    </a:lnTo>
                    <a:lnTo>
                      <a:pt x="1" y="3"/>
                    </a:lnTo>
                    <a:close/>
                    <a:moveTo>
                      <a:pt x="2" y="4"/>
                    </a:moveTo>
                    <a:lnTo>
                      <a:pt x="1" y="1"/>
                    </a:lnTo>
                    <a:lnTo>
                      <a:pt x="2" y="4"/>
                    </a:lnTo>
                    <a:close/>
                    <a:moveTo>
                      <a:pt x="5" y="5"/>
                    </a:moveTo>
                    <a:lnTo>
                      <a:pt x="3" y="0"/>
                    </a:lnTo>
                    <a:lnTo>
                      <a:pt x="5" y="5"/>
                    </a:lnTo>
                    <a:close/>
                    <a:moveTo>
                      <a:pt x="4" y="4"/>
                    </a:moveTo>
                    <a:lnTo>
                      <a:pt x="2" y="0"/>
                    </a:lnTo>
                    <a:lnTo>
                      <a:pt x="4" y="4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83" name="Freeform 366"/>
              <p:cNvSpPr>
                <a:spLocks/>
              </p:cNvSpPr>
              <p:nvPr/>
            </p:nvSpPr>
            <p:spPr bwMode="auto">
              <a:xfrm>
                <a:off x="3646" y="973"/>
                <a:ext cx="39" cy="103"/>
              </a:xfrm>
              <a:custGeom>
                <a:avLst/>
                <a:gdLst>
                  <a:gd name="T0" fmla="*/ 2147483647 w 3"/>
                  <a:gd name="T1" fmla="*/ 2147483647 h 9"/>
                  <a:gd name="T2" fmla="*/ 0 w 3"/>
                  <a:gd name="T3" fmla="*/ 0 h 9"/>
                  <a:gd name="T4" fmla="*/ 2147483647 w 3"/>
                  <a:gd name="T5" fmla="*/ 0 h 9"/>
                  <a:gd name="T6" fmla="*/ 2147483647 w 3"/>
                  <a:gd name="T7" fmla="*/ 2147483647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"/>
                  <a:gd name="T13" fmla="*/ 0 h 9"/>
                  <a:gd name="T14" fmla="*/ 3 w 3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" h="9">
                    <a:moveTo>
                      <a:pt x="2" y="9"/>
                    </a:moveTo>
                    <a:lnTo>
                      <a:pt x="0" y="0"/>
                    </a:lnTo>
                    <a:lnTo>
                      <a:pt x="3" y="0"/>
                    </a:lnTo>
                    <a:lnTo>
                      <a:pt x="2" y="9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84" name="Oval 367"/>
              <p:cNvSpPr>
                <a:spLocks noChangeArrowheads="1"/>
              </p:cNvSpPr>
              <p:nvPr/>
            </p:nvSpPr>
            <p:spPr bwMode="auto">
              <a:xfrm>
                <a:off x="3626" y="1076"/>
                <a:ext cx="19" cy="23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85" name="Oval 368"/>
              <p:cNvSpPr>
                <a:spLocks noChangeArrowheads="1"/>
              </p:cNvSpPr>
              <p:nvPr/>
            </p:nvSpPr>
            <p:spPr bwMode="auto">
              <a:xfrm>
                <a:off x="3612" y="1076"/>
                <a:ext cx="14" cy="23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86" name="Oval 369"/>
              <p:cNvSpPr>
                <a:spLocks noChangeArrowheads="1"/>
              </p:cNvSpPr>
              <p:nvPr/>
            </p:nvSpPr>
            <p:spPr bwMode="auto">
              <a:xfrm>
                <a:off x="3684" y="1076"/>
                <a:ext cx="19" cy="23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87" name="Oval 370"/>
              <p:cNvSpPr>
                <a:spLocks noChangeArrowheads="1"/>
              </p:cNvSpPr>
              <p:nvPr/>
            </p:nvSpPr>
            <p:spPr bwMode="auto">
              <a:xfrm>
                <a:off x="3703" y="1076"/>
                <a:ext cx="14" cy="23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88" name="Oval 371"/>
              <p:cNvSpPr>
                <a:spLocks noChangeArrowheads="1"/>
              </p:cNvSpPr>
              <p:nvPr/>
            </p:nvSpPr>
            <p:spPr bwMode="auto">
              <a:xfrm>
                <a:off x="3665" y="1076"/>
                <a:ext cx="5" cy="23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89" name="Oval 372"/>
              <p:cNvSpPr>
                <a:spLocks noChangeArrowheads="1"/>
              </p:cNvSpPr>
              <p:nvPr/>
            </p:nvSpPr>
            <p:spPr bwMode="auto">
              <a:xfrm>
                <a:off x="3602" y="1065"/>
                <a:ext cx="10" cy="11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90" name="Oval 373"/>
              <p:cNvSpPr>
                <a:spLocks noChangeArrowheads="1"/>
              </p:cNvSpPr>
              <p:nvPr/>
            </p:nvSpPr>
            <p:spPr bwMode="auto">
              <a:xfrm>
                <a:off x="3612" y="1065"/>
                <a:ext cx="14" cy="11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91" name="Oval 374"/>
              <p:cNvSpPr>
                <a:spLocks noChangeArrowheads="1"/>
              </p:cNvSpPr>
              <p:nvPr/>
            </p:nvSpPr>
            <p:spPr bwMode="auto">
              <a:xfrm>
                <a:off x="3718" y="1065"/>
                <a:ext cx="14" cy="11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92" name="Oval 375"/>
              <p:cNvSpPr>
                <a:spLocks noChangeArrowheads="1"/>
              </p:cNvSpPr>
              <p:nvPr/>
            </p:nvSpPr>
            <p:spPr bwMode="auto">
              <a:xfrm>
                <a:off x="3703" y="1065"/>
                <a:ext cx="14" cy="11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93" name="Freeform 376"/>
              <p:cNvSpPr>
                <a:spLocks/>
              </p:cNvSpPr>
              <p:nvPr/>
            </p:nvSpPr>
            <p:spPr bwMode="auto">
              <a:xfrm>
                <a:off x="3593" y="1042"/>
                <a:ext cx="10" cy="23"/>
              </a:xfrm>
              <a:custGeom>
                <a:avLst/>
                <a:gdLst>
                  <a:gd name="T0" fmla="*/ 0 w 1"/>
                  <a:gd name="T1" fmla="*/ 0 h 2"/>
                  <a:gd name="T2" fmla="*/ 2147483647 w 1"/>
                  <a:gd name="T3" fmla="*/ 2147483647 h 2"/>
                  <a:gd name="T4" fmla="*/ 0 w 1"/>
                  <a:gd name="T5" fmla="*/ 2147483647 h 2"/>
                  <a:gd name="T6" fmla="*/ 2147483647 w 1"/>
                  <a:gd name="T7" fmla="*/ 2147483647 h 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"/>
                  <a:gd name="T13" fmla="*/ 0 h 2"/>
                  <a:gd name="T14" fmla="*/ 1 w 1"/>
                  <a:gd name="T15" fmla="*/ 2 h 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" h="2">
                    <a:moveTo>
                      <a:pt x="0" y="0"/>
                    </a:moveTo>
                    <a:lnTo>
                      <a:pt x="1" y="1"/>
                    </a:lnTo>
                    <a:lnTo>
                      <a:pt x="0" y="1"/>
                    </a:lnTo>
                    <a:lnTo>
                      <a:pt x="1" y="2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94" name="Freeform 377"/>
              <p:cNvSpPr>
                <a:spLocks/>
              </p:cNvSpPr>
              <p:nvPr/>
            </p:nvSpPr>
            <p:spPr bwMode="auto">
              <a:xfrm>
                <a:off x="3732" y="1042"/>
                <a:ext cx="10" cy="23"/>
              </a:xfrm>
              <a:custGeom>
                <a:avLst/>
                <a:gdLst>
                  <a:gd name="T0" fmla="*/ 2147483647 w 1"/>
                  <a:gd name="T1" fmla="*/ 0 h 2"/>
                  <a:gd name="T2" fmla="*/ 0 w 1"/>
                  <a:gd name="T3" fmla="*/ 2147483647 h 2"/>
                  <a:gd name="T4" fmla="*/ 2147483647 w 1"/>
                  <a:gd name="T5" fmla="*/ 2147483647 h 2"/>
                  <a:gd name="T6" fmla="*/ 0 w 1"/>
                  <a:gd name="T7" fmla="*/ 2147483647 h 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"/>
                  <a:gd name="T13" fmla="*/ 0 h 2"/>
                  <a:gd name="T14" fmla="*/ 1 w 1"/>
                  <a:gd name="T15" fmla="*/ 2 h 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" h="2">
                    <a:moveTo>
                      <a:pt x="1" y="0"/>
                    </a:moveTo>
                    <a:lnTo>
                      <a:pt x="0" y="1"/>
                    </a:lnTo>
                    <a:lnTo>
                      <a:pt x="1" y="1"/>
                    </a:lnTo>
                    <a:lnTo>
                      <a:pt x="0" y="2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95" name="Oval 378"/>
              <p:cNvSpPr>
                <a:spLocks noChangeArrowheads="1"/>
              </p:cNvSpPr>
              <p:nvPr/>
            </p:nvSpPr>
            <p:spPr bwMode="auto">
              <a:xfrm>
                <a:off x="3646" y="973"/>
                <a:ext cx="39" cy="11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96" name="Oval 379"/>
              <p:cNvSpPr>
                <a:spLocks noChangeArrowheads="1"/>
              </p:cNvSpPr>
              <p:nvPr/>
            </p:nvSpPr>
            <p:spPr bwMode="auto">
              <a:xfrm>
                <a:off x="3665" y="996"/>
                <a:ext cx="5" cy="11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97" name="Oval 380"/>
              <p:cNvSpPr>
                <a:spLocks noChangeArrowheads="1"/>
              </p:cNvSpPr>
              <p:nvPr/>
            </p:nvSpPr>
            <p:spPr bwMode="auto">
              <a:xfrm>
                <a:off x="3665" y="1007"/>
                <a:ext cx="5" cy="11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98" name="Oval 381"/>
              <p:cNvSpPr>
                <a:spLocks noChangeArrowheads="1"/>
              </p:cNvSpPr>
              <p:nvPr/>
            </p:nvSpPr>
            <p:spPr bwMode="auto">
              <a:xfrm>
                <a:off x="3665" y="1019"/>
                <a:ext cx="5" cy="23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99" name="Freeform 382"/>
              <p:cNvSpPr>
                <a:spLocks/>
              </p:cNvSpPr>
              <p:nvPr/>
            </p:nvSpPr>
            <p:spPr bwMode="auto">
              <a:xfrm>
                <a:off x="3458" y="1203"/>
                <a:ext cx="53" cy="23"/>
              </a:xfrm>
              <a:custGeom>
                <a:avLst/>
                <a:gdLst>
                  <a:gd name="T0" fmla="*/ 0 w 5"/>
                  <a:gd name="T1" fmla="*/ 2147483647 h 2"/>
                  <a:gd name="T2" fmla="*/ 2147483647 w 5"/>
                  <a:gd name="T3" fmla="*/ 0 h 2"/>
                  <a:gd name="T4" fmla="*/ 2147483647 w 5"/>
                  <a:gd name="T5" fmla="*/ 0 h 2"/>
                  <a:gd name="T6" fmla="*/ 2147483647 w 5"/>
                  <a:gd name="T7" fmla="*/ 2147483647 h 2"/>
                  <a:gd name="T8" fmla="*/ 0 w 5"/>
                  <a:gd name="T9" fmla="*/ 2147483647 h 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"/>
                  <a:gd name="T16" fmla="*/ 0 h 2"/>
                  <a:gd name="T17" fmla="*/ 5 w 5"/>
                  <a:gd name="T18" fmla="*/ 2 h 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" h="2">
                    <a:moveTo>
                      <a:pt x="0" y="2"/>
                    </a:moveTo>
                    <a:cubicBezTo>
                      <a:pt x="2" y="1"/>
                      <a:pt x="3" y="0"/>
                      <a:pt x="5" y="0"/>
                    </a:cubicBezTo>
                    <a:cubicBezTo>
                      <a:pt x="4" y="1"/>
                      <a:pt x="4" y="2"/>
                      <a:pt x="2" y="2"/>
                    </a:cubicBezTo>
                    <a:cubicBezTo>
                      <a:pt x="1" y="2"/>
                      <a:pt x="1" y="2"/>
                      <a:pt x="0" y="2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00" name="Freeform 383"/>
              <p:cNvSpPr>
                <a:spLocks/>
              </p:cNvSpPr>
              <p:nvPr/>
            </p:nvSpPr>
            <p:spPr bwMode="auto">
              <a:xfrm>
                <a:off x="3491" y="1134"/>
                <a:ext cx="101" cy="23"/>
              </a:xfrm>
              <a:custGeom>
                <a:avLst/>
                <a:gdLst>
                  <a:gd name="T0" fmla="*/ 0 w 9"/>
                  <a:gd name="T1" fmla="*/ 0 h 2"/>
                  <a:gd name="T2" fmla="*/ 2147483647 w 9"/>
                  <a:gd name="T3" fmla="*/ 0 h 2"/>
                  <a:gd name="T4" fmla="*/ 2147483647 w 9"/>
                  <a:gd name="T5" fmla="*/ 2147483647 h 2"/>
                  <a:gd name="T6" fmla="*/ 0 w 9"/>
                  <a:gd name="T7" fmla="*/ 0 h 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9"/>
                  <a:gd name="T13" fmla="*/ 0 h 2"/>
                  <a:gd name="T14" fmla="*/ 9 w 9"/>
                  <a:gd name="T15" fmla="*/ 2 h 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9" h="2">
                    <a:moveTo>
                      <a:pt x="0" y="0"/>
                    </a:moveTo>
                    <a:cubicBezTo>
                      <a:pt x="3" y="1"/>
                      <a:pt x="5" y="1"/>
                      <a:pt x="8" y="0"/>
                    </a:cubicBezTo>
                    <a:lnTo>
                      <a:pt x="9" y="2"/>
                    </a:lnTo>
                    <a:cubicBezTo>
                      <a:pt x="5" y="2"/>
                      <a:pt x="1" y="2"/>
                      <a:pt x="0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01" name="Freeform 384"/>
              <p:cNvSpPr>
                <a:spLocks/>
              </p:cNvSpPr>
              <p:nvPr/>
            </p:nvSpPr>
            <p:spPr bwMode="auto">
              <a:xfrm>
                <a:off x="3544" y="1134"/>
                <a:ext cx="58" cy="46"/>
              </a:xfrm>
              <a:custGeom>
                <a:avLst/>
                <a:gdLst>
                  <a:gd name="T0" fmla="*/ 0 w 5"/>
                  <a:gd name="T1" fmla="*/ 2147483647 h 4"/>
                  <a:gd name="T2" fmla="*/ 2147483647 w 5"/>
                  <a:gd name="T3" fmla="*/ 2147483647 h 4"/>
                  <a:gd name="T4" fmla="*/ 2147483647 w 5"/>
                  <a:gd name="T5" fmla="*/ 2147483647 h 4"/>
                  <a:gd name="T6" fmla="*/ 0 w 5"/>
                  <a:gd name="T7" fmla="*/ 2147483647 h 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"/>
                  <a:gd name="T13" fmla="*/ 0 h 4"/>
                  <a:gd name="T14" fmla="*/ 5 w 5"/>
                  <a:gd name="T15" fmla="*/ 4 h 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" h="4">
                    <a:moveTo>
                      <a:pt x="0" y="4"/>
                    </a:moveTo>
                    <a:cubicBezTo>
                      <a:pt x="1" y="2"/>
                      <a:pt x="2" y="2"/>
                      <a:pt x="5" y="4"/>
                    </a:cubicBezTo>
                    <a:lnTo>
                      <a:pt x="4" y="1"/>
                    </a:lnTo>
                    <a:cubicBezTo>
                      <a:pt x="1" y="0"/>
                      <a:pt x="0" y="1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02" name="Freeform 385"/>
              <p:cNvSpPr>
                <a:spLocks/>
              </p:cNvSpPr>
              <p:nvPr/>
            </p:nvSpPr>
            <p:spPr bwMode="auto">
              <a:xfrm>
                <a:off x="3559" y="1053"/>
                <a:ext cx="111" cy="80"/>
              </a:xfrm>
              <a:custGeom>
                <a:avLst/>
                <a:gdLst>
                  <a:gd name="T0" fmla="*/ 2147483647 w 10"/>
                  <a:gd name="T1" fmla="*/ 2147483647 h 7"/>
                  <a:gd name="T2" fmla="*/ 0 w 10"/>
                  <a:gd name="T3" fmla="*/ 2147483647 h 7"/>
                  <a:gd name="T4" fmla="*/ 2147483647 w 10"/>
                  <a:gd name="T5" fmla="*/ 2147483647 h 7"/>
                  <a:gd name="T6" fmla="*/ 0 60000 65536"/>
                  <a:gd name="T7" fmla="*/ 0 60000 65536"/>
                  <a:gd name="T8" fmla="*/ 0 60000 65536"/>
                  <a:gd name="T9" fmla="*/ 0 w 10"/>
                  <a:gd name="T10" fmla="*/ 0 h 7"/>
                  <a:gd name="T11" fmla="*/ 10 w 10"/>
                  <a:gd name="T12" fmla="*/ 7 h 7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0" h="7">
                    <a:moveTo>
                      <a:pt x="10" y="6"/>
                    </a:moveTo>
                    <a:cubicBezTo>
                      <a:pt x="6" y="6"/>
                      <a:pt x="0" y="6"/>
                      <a:pt x="0" y="4"/>
                    </a:cubicBezTo>
                    <a:cubicBezTo>
                      <a:pt x="0" y="0"/>
                      <a:pt x="5" y="7"/>
                      <a:pt x="10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03" name="Freeform 386"/>
              <p:cNvSpPr>
                <a:spLocks/>
              </p:cNvSpPr>
              <p:nvPr/>
            </p:nvSpPr>
            <p:spPr bwMode="auto">
              <a:xfrm>
                <a:off x="3544" y="1099"/>
                <a:ext cx="58" cy="80"/>
              </a:xfrm>
              <a:custGeom>
                <a:avLst/>
                <a:gdLst>
                  <a:gd name="T0" fmla="*/ 2147483647 w 5"/>
                  <a:gd name="T1" fmla="*/ 2147483647 h 7"/>
                  <a:gd name="T2" fmla="*/ 2147483647 w 5"/>
                  <a:gd name="T3" fmla="*/ 2147483647 h 7"/>
                  <a:gd name="T4" fmla="*/ 0 w 5"/>
                  <a:gd name="T5" fmla="*/ 0 h 7"/>
                  <a:gd name="T6" fmla="*/ 2147483647 w 5"/>
                  <a:gd name="T7" fmla="*/ 2147483647 h 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"/>
                  <a:gd name="T13" fmla="*/ 0 h 7"/>
                  <a:gd name="T14" fmla="*/ 5 w 5"/>
                  <a:gd name="T15" fmla="*/ 7 h 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" h="7">
                    <a:moveTo>
                      <a:pt x="5" y="7"/>
                    </a:moveTo>
                    <a:lnTo>
                      <a:pt x="3" y="2"/>
                    </a:lnTo>
                    <a:cubicBezTo>
                      <a:pt x="3" y="1"/>
                      <a:pt x="1" y="0"/>
                      <a:pt x="0" y="0"/>
                    </a:cubicBezTo>
                    <a:cubicBezTo>
                      <a:pt x="0" y="1"/>
                      <a:pt x="3" y="3"/>
                      <a:pt x="5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04" name="Freeform 387"/>
              <p:cNvSpPr>
                <a:spLocks/>
              </p:cNvSpPr>
              <p:nvPr/>
            </p:nvSpPr>
            <p:spPr bwMode="auto">
              <a:xfrm>
                <a:off x="3511" y="1099"/>
                <a:ext cx="82" cy="46"/>
              </a:xfrm>
              <a:custGeom>
                <a:avLst/>
                <a:gdLst>
                  <a:gd name="T0" fmla="*/ 2147483647 w 7"/>
                  <a:gd name="T1" fmla="*/ 2147483647 h 4"/>
                  <a:gd name="T2" fmla="*/ 2147483647 w 7"/>
                  <a:gd name="T3" fmla="*/ 2147483647 h 4"/>
                  <a:gd name="T4" fmla="*/ 2147483647 w 7"/>
                  <a:gd name="T5" fmla="*/ 2147483647 h 4"/>
                  <a:gd name="T6" fmla="*/ 2147483647 w 7"/>
                  <a:gd name="T7" fmla="*/ 0 h 4"/>
                  <a:gd name="T8" fmla="*/ 2147483647 w 7"/>
                  <a:gd name="T9" fmla="*/ 2147483647 h 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"/>
                  <a:gd name="T16" fmla="*/ 0 h 4"/>
                  <a:gd name="T17" fmla="*/ 7 w 7"/>
                  <a:gd name="T18" fmla="*/ 4 h 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" h="4">
                    <a:moveTo>
                      <a:pt x="1" y="4"/>
                    </a:moveTo>
                    <a:cubicBezTo>
                      <a:pt x="1" y="2"/>
                      <a:pt x="1" y="2"/>
                      <a:pt x="2" y="2"/>
                    </a:cubicBezTo>
                    <a:lnTo>
                      <a:pt x="7" y="4"/>
                    </a:lnTo>
                    <a:cubicBezTo>
                      <a:pt x="6" y="3"/>
                      <a:pt x="5" y="2"/>
                      <a:pt x="3" y="0"/>
                    </a:cubicBezTo>
                    <a:cubicBezTo>
                      <a:pt x="0" y="0"/>
                      <a:pt x="0" y="1"/>
                      <a:pt x="1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05" name="Freeform 388"/>
              <p:cNvSpPr>
                <a:spLocks/>
              </p:cNvSpPr>
              <p:nvPr/>
            </p:nvSpPr>
            <p:spPr bwMode="auto">
              <a:xfrm>
                <a:off x="3578" y="1122"/>
                <a:ext cx="87" cy="80"/>
              </a:xfrm>
              <a:custGeom>
                <a:avLst/>
                <a:gdLst>
                  <a:gd name="T0" fmla="*/ 2147483647 w 7"/>
                  <a:gd name="T1" fmla="*/ 2147483647 h 7"/>
                  <a:gd name="T2" fmla="*/ 0 w 7"/>
                  <a:gd name="T3" fmla="*/ 0 h 7"/>
                  <a:gd name="T4" fmla="*/ 2147483647 w 7"/>
                  <a:gd name="T5" fmla="*/ 2147483647 h 7"/>
                  <a:gd name="T6" fmla="*/ 2147483647 w 7"/>
                  <a:gd name="T7" fmla="*/ 2147483647 h 7"/>
                  <a:gd name="T8" fmla="*/ 2147483647 w 7"/>
                  <a:gd name="T9" fmla="*/ 2147483647 h 7"/>
                  <a:gd name="T10" fmla="*/ 2147483647 w 7"/>
                  <a:gd name="T11" fmla="*/ 2147483647 h 7"/>
                  <a:gd name="T12" fmla="*/ 2147483647 w 7"/>
                  <a:gd name="T13" fmla="*/ 2147483647 h 7"/>
                  <a:gd name="T14" fmla="*/ 2147483647 w 7"/>
                  <a:gd name="T15" fmla="*/ 2147483647 h 7"/>
                  <a:gd name="T16" fmla="*/ 2147483647 w 7"/>
                  <a:gd name="T17" fmla="*/ 2147483647 h 7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7"/>
                  <a:gd name="T28" fmla="*/ 0 h 7"/>
                  <a:gd name="T29" fmla="*/ 7 w 7"/>
                  <a:gd name="T30" fmla="*/ 7 h 7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7" h="7">
                    <a:moveTo>
                      <a:pt x="2" y="7"/>
                    </a:moveTo>
                    <a:lnTo>
                      <a:pt x="0" y="0"/>
                    </a:lnTo>
                    <a:cubicBezTo>
                      <a:pt x="1" y="0"/>
                      <a:pt x="2" y="0"/>
                      <a:pt x="3" y="1"/>
                    </a:cubicBezTo>
                    <a:lnTo>
                      <a:pt x="5" y="1"/>
                    </a:lnTo>
                    <a:lnTo>
                      <a:pt x="7" y="4"/>
                    </a:lnTo>
                    <a:lnTo>
                      <a:pt x="5" y="3"/>
                    </a:lnTo>
                    <a:cubicBezTo>
                      <a:pt x="5" y="4"/>
                      <a:pt x="5" y="5"/>
                      <a:pt x="5" y="6"/>
                    </a:cubicBezTo>
                    <a:cubicBezTo>
                      <a:pt x="5" y="5"/>
                      <a:pt x="4" y="4"/>
                      <a:pt x="3" y="3"/>
                    </a:cubicBezTo>
                    <a:cubicBezTo>
                      <a:pt x="3" y="5"/>
                      <a:pt x="3" y="6"/>
                      <a:pt x="2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06" name="Freeform 389"/>
              <p:cNvSpPr>
                <a:spLocks/>
              </p:cNvSpPr>
              <p:nvPr/>
            </p:nvSpPr>
            <p:spPr bwMode="auto">
              <a:xfrm>
                <a:off x="3593" y="1111"/>
                <a:ext cx="77" cy="34"/>
              </a:xfrm>
              <a:custGeom>
                <a:avLst/>
                <a:gdLst>
                  <a:gd name="T0" fmla="*/ 2147483647 w 7"/>
                  <a:gd name="T1" fmla="*/ 2147483647 h 3"/>
                  <a:gd name="T2" fmla="*/ 0 w 7"/>
                  <a:gd name="T3" fmla="*/ 2147483647 h 3"/>
                  <a:gd name="T4" fmla="*/ 2147483647 w 7"/>
                  <a:gd name="T5" fmla="*/ 2147483647 h 3"/>
                  <a:gd name="T6" fmla="*/ 0 60000 65536"/>
                  <a:gd name="T7" fmla="*/ 0 60000 65536"/>
                  <a:gd name="T8" fmla="*/ 0 60000 65536"/>
                  <a:gd name="T9" fmla="*/ 0 w 7"/>
                  <a:gd name="T10" fmla="*/ 0 h 3"/>
                  <a:gd name="T11" fmla="*/ 7 w 7"/>
                  <a:gd name="T12" fmla="*/ 3 h 3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7" h="3">
                    <a:moveTo>
                      <a:pt x="7" y="3"/>
                    </a:moveTo>
                    <a:cubicBezTo>
                      <a:pt x="4" y="1"/>
                      <a:pt x="0" y="0"/>
                      <a:pt x="0" y="1"/>
                    </a:cubicBezTo>
                    <a:cubicBezTo>
                      <a:pt x="0" y="2"/>
                      <a:pt x="5" y="3"/>
                      <a:pt x="7" y="3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07" name="Freeform 390"/>
              <p:cNvSpPr>
                <a:spLocks/>
              </p:cNvSpPr>
              <p:nvPr/>
            </p:nvSpPr>
            <p:spPr bwMode="auto">
              <a:xfrm>
                <a:off x="3569" y="1111"/>
                <a:ext cx="34" cy="23"/>
              </a:xfrm>
              <a:custGeom>
                <a:avLst/>
                <a:gdLst>
                  <a:gd name="T0" fmla="*/ 0 w 3"/>
                  <a:gd name="T1" fmla="*/ 0 h 2"/>
                  <a:gd name="T2" fmla="*/ 2147483647 w 3"/>
                  <a:gd name="T3" fmla="*/ 2147483647 h 2"/>
                  <a:gd name="T4" fmla="*/ 0 w 3"/>
                  <a:gd name="T5" fmla="*/ 0 h 2"/>
                  <a:gd name="T6" fmla="*/ 0 60000 65536"/>
                  <a:gd name="T7" fmla="*/ 0 60000 65536"/>
                  <a:gd name="T8" fmla="*/ 0 60000 65536"/>
                  <a:gd name="T9" fmla="*/ 0 w 3"/>
                  <a:gd name="T10" fmla="*/ 0 h 2"/>
                  <a:gd name="T11" fmla="*/ 3 w 3"/>
                  <a:gd name="T12" fmla="*/ 2 h 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" h="2">
                    <a:moveTo>
                      <a:pt x="0" y="0"/>
                    </a:moveTo>
                    <a:cubicBezTo>
                      <a:pt x="0" y="1"/>
                      <a:pt x="2" y="2"/>
                      <a:pt x="3" y="1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08" name="Freeform 391"/>
              <p:cNvSpPr>
                <a:spLocks/>
              </p:cNvSpPr>
              <p:nvPr/>
            </p:nvSpPr>
            <p:spPr bwMode="auto">
              <a:xfrm>
                <a:off x="3824" y="1203"/>
                <a:ext cx="53" cy="23"/>
              </a:xfrm>
              <a:custGeom>
                <a:avLst/>
                <a:gdLst>
                  <a:gd name="T0" fmla="*/ 2147483647 w 5"/>
                  <a:gd name="T1" fmla="*/ 2147483647 h 2"/>
                  <a:gd name="T2" fmla="*/ 0 w 5"/>
                  <a:gd name="T3" fmla="*/ 0 h 2"/>
                  <a:gd name="T4" fmla="*/ 0 w 5"/>
                  <a:gd name="T5" fmla="*/ 0 h 2"/>
                  <a:gd name="T6" fmla="*/ 2147483647 w 5"/>
                  <a:gd name="T7" fmla="*/ 2147483647 h 2"/>
                  <a:gd name="T8" fmla="*/ 2147483647 w 5"/>
                  <a:gd name="T9" fmla="*/ 2147483647 h 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"/>
                  <a:gd name="T16" fmla="*/ 0 h 2"/>
                  <a:gd name="T17" fmla="*/ 5 w 5"/>
                  <a:gd name="T18" fmla="*/ 2 h 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" h="2">
                    <a:moveTo>
                      <a:pt x="5" y="2"/>
                    </a:moveTo>
                    <a:cubicBezTo>
                      <a:pt x="3" y="1"/>
                      <a:pt x="2" y="0"/>
                      <a:pt x="0" y="0"/>
                    </a:cubicBezTo>
                    <a:cubicBezTo>
                      <a:pt x="1" y="1"/>
                      <a:pt x="1" y="2"/>
                      <a:pt x="3" y="2"/>
                    </a:cubicBezTo>
                    <a:cubicBezTo>
                      <a:pt x="4" y="2"/>
                      <a:pt x="4" y="2"/>
                      <a:pt x="5" y="2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09" name="Freeform 392"/>
              <p:cNvSpPr>
                <a:spLocks/>
              </p:cNvSpPr>
              <p:nvPr/>
            </p:nvSpPr>
            <p:spPr bwMode="auto">
              <a:xfrm>
                <a:off x="3742" y="1134"/>
                <a:ext cx="101" cy="23"/>
              </a:xfrm>
              <a:custGeom>
                <a:avLst/>
                <a:gdLst>
                  <a:gd name="T0" fmla="*/ 2147483647 w 9"/>
                  <a:gd name="T1" fmla="*/ 0 h 2"/>
                  <a:gd name="T2" fmla="*/ 2147483647 w 9"/>
                  <a:gd name="T3" fmla="*/ 0 h 2"/>
                  <a:gd name="T4" fmla="*/ 0 w 9"/>
                  <a:gd name="T5" fmla="*/ 2147483647 h 2"/>
                  <a:gd name="T6" fmla="*/ 2147483647 w 9"/>
                  <a:gd name="T7" fmla="*/ 0 h 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9"/>
                  <a:gd name="T13" fmla="*/ 0 h 2"/>
                  <a:gd name="T14" fmla="*/ 9 w 9"/>
                  <a:gd name="T15" fmla="*/ 2 h 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9" h="2">
                    <a:moveTo>
                      <a:pt x="9" y="0"/>
                    </a:moveTo>
                    <a:cubicBezTo>
                      <a:pt x="6" y="1"/>
                      <a:pt x="4" y="1"/>
                      <a:pt x="1" y="0"/>
                    </a:cubicBezTo>
                    <a:lnTo>
                      <a:pt x="0" y="2"/>
                    </a:lnTo>
                    <a:cubicBezTo>
                      <a:pt x="4" y="2"/>
                      <a:pt x="8" y="2"/>
                      <a:pt x="9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10" name="Freeform 393"/>
              <p:cNvSpPr>
                <a:spLocks/>
              </p:cNvSpPr>
              <p:nvPr/>
            </p:nvSpPr>
            <p:spPr bwMode="auto">
              <a:xfrm>
                <a:off x="3732" y="1134"/>
                <a:ext cx="58" cy="46"/>
              </a:xfrm>
              <a:custGeom>
                <a:avLst/>
                <a:gdLst>
                  <a:gd name="T0" fmla="*/ 2147483647 w 5"/>
                  <a:gd name="T1" fmla="*/ 2147483647 h 4"/>
                  <a:gd name="T2" fmla="*/ 0 w 5"/>
                  <a:gd name="T3" fmla="*/ 2147483647 h 4"/>
                  <a:gd name="T4" fmla="*/ 2147483647 w 5"/>
                  <a:gd name="T5" fmla="*/ 2147483647 h 4"/>
                  <a:gd name="T6" fmla="*/ 2147483647 w 5"/>
                  <a:gd name="T7" fmla="*/ 2147483647 h 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"/>
                  <a:gd name="T13" fmla="*/ 0 h 4"/>
                  <a:gd name="T14" fmla="*/ 5 w 5"/>
                  <a:gd name="T15" fmla="*/ 4 h 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" h="4">
                    <a:moveTo>
                      <a:pt x="5" y="4"/>
                    </a:moveTo>
                    <a:cubicBezTo>
                      <a:pt x="4" y="2"/>
                      <a:pt x="3" y="2"/>
                      <a:pt x="0" y="4"/>
                    </a:cubicBezTo>
                    <a:lnTo>
                      <a:pt x="1" y="1"/>
                    </a:lnTo>
                    <a:cubicBezTo>
                      <a:pt x="4" y="0"/>
                      <a:pt x="5" y="1"/>
                      <a:pt x="5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11" name="Freeform 394"/>
              <p:cNvSpPr>
                <a:spLocks/>
              </p:cNvSpPr>
              <p:nvPr/>
            </p:nvSpPr>
            <p:spPr bwMode="auto">
              <a:xfrm>
                <a:off x="3665" y="1053"/>
                <a:ext cx="111" cy="80"/>
              </a:xfrm>
              <a:custGeom>
                <a:avLst/>
                <a:gdLst>
                  <a:gd name="T0" fmla="*/ 0 w 10"/>
                  <a:gd name="T1" fmla="*/ 2147483647 h 7"/>
                  <a:gd name="T2" fmla="*/ 2147483647 w 10"/>
                  <a:gd name="T3" fmla="*/ 2147483647 h 7"/>
                  <a:gd name="T4" fmla="*/ 0 w 10"/>
                  <a:gd name="T5" fmla="*/ 2147483647 h 7"/>
                  <a:gd name="T6" fmla="*/ 0 60000 65536"/>
                  <a:gd name="T7" fmla="*/ 0 60000 65536"/>
                  <a:gd name="T8" fmla="*/ 0 60000 65536"/>
                  <a:gd name="T9" fmla="*/ 0 w 10"/>
                  <a:gd name="T10" fmla="*/ 0 h 7"/>
                  <a:gd name="T11" fmla="*/ 10 w 10"/>
                  <a:gd name="T12" fmla="*/ 7 h 7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0" h="7">
                    <a:moveTo>
                      <a:pt x="0" y="6"/>
                    </a:moveTo>
                    <a:cubicBezTo>
                      <a:pt x="4" y="6"/>
                      <a:pt x="10" y="6"/>
                      <a:pt x="10" y="4"/>
                    </a:cubicBezTo>
                    <a:cubicBezTo>
                      <a:pt x="10" y="0"/>
                      <a:pt x="5" y="7"/>
                      <a:pt x="0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12" name="Freeform 395"/>
              <p:cNvSpPr>
                <a:spLocks/>
              </p:cNvSpPr>
              <p:nvPr/>
            </p:nvSpPr>
            <p:spPr bwMode="auto">
              <a:xfrm>
                <a:off x="3732" y="1099"/>
                <a:ext cx="58" cy="80"/>
              </a:xfrm>
              <a:custGeom>
                <a:avLst/>
                <a:gdLst>
                  <a:gd name="T0" fmla="*/ 0 w 5"/>
                  <a:gd name="T1" fmla="*/ 2147483647 h 7"/>
                  <a:gd name="T2" fmla="*/ 2147483647 w 5"/>
                  <a:gd name="T3" fmla="*/ 2147483647 h 7"/>
                  <a:gd name="T4" fmla="*/ 2147483647 w 5"/>
                  <a:gd name="T5" fmla="*/ 0 h 7"/>
                  <a:gd name="T6" fmla="*/ 0 w 5"/>
                  <a:gd name="T7" fmla="*/ 2147483647 h 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"/>
                  <a:gd name="T13" fmla="*/ 0 h 7"/>
                  <a:gd name="T14" fmla="*/ 5 w 5"/>
                  <a:gd name="T15" fmla="*/ 7 h 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" h="7">
                    <a:moveTo>
                      <a:pt x="0" y="7"/>
                    </a:moveTo>
                    <a:lnTo>
                      <a:pt x="2" y="2"/>
                    </a:lnTo>
                    <a:cubicBezTo>
                      <a:pt x="2" y="1"/>
                      <a:pt x="4" y="0"/>
                      <a:pt x="5" y="0"/>
                    </a:cubicBezTo>
                    <a:cubicBezTo>
                      <a:pt x="5" y="1"/>
                      <a:pt x="2" y="3"/>
                      <a:pt x="0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13" name="Freeform 396"/>
              <p:cNvSpPr>
                <a:spLocks/>
              </p:cNvSpPr>
              <p:nvPr/>
            </p:nvSpPr>
            <p:spPr bwMode="auto">
              <a:xfrm>
                <a:off x="3742" y="1099"/>
                <a:ext cx="82" cy="46"/>
              </a:xfrm>
              <a:custGeom>
                <a:avLst/>
                <a:gdLst>
                  <a:gd name="T0" fmla="*/ 2147483647 w 7"/>
                  <a:gd name="T1" fmla="*/ 2147483647 h 4"/>
                  <a:gd name="T2" fmla="*/ 2147483647 w 7"/>
                  <a:gd name="T3" fmla="*/ 2147483647 h 4"/>
                  <a:gd name="T4" fmla="*/ 0 w 7"/>
                  <a:gd name="T5" fmla="*/ 2147483647 h 4"/>
                  <a:gd name="T6" fmla="*/ 2147483647 w 7"/>
                  <a:gd name="T7" fmla="*/ 0 h 4"/>
                  <a:gd name="T8" fmla="*/ 2147483647 w 7"/>
                  <a:gd name="T9" fmla="*/ 2147483647 h 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"/>
                  <a:gd name="T16" fmla="*/ 0 h 4"/>
                  <a:gd name="T17" fmla="*/ 7 w 7"/>
                  <a:gd name="T18" fmla="*/ 4 h 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" h="4">
                    <a:moveTo>
                      <a:pt x="6" y="4"/>
                    </a:moveTo>
                    <a:cubicBezTo>
                      <a:pt x="6" y="2"/>
                      <a:pt x="6" y="2"/>
                      <a:pt x="5" y="2"/>
                    </a:cubicBezTo>
                    <a:lnTo>
                      <a:pt x="0" y="4"/>
                    </a:lnTo>
                    <a:cubicBezTo>
                      <a:pt x="1" y="3"/>
                      <a:pt x="2" y="2"/>
                      <a:pt x="4" y="0"/>
                    </a:cubicBezTo>
                    <a:cubicBezTo>
                      <a:pt x="7" y="0"/>
                      <a:pt x="7" y="1"/>
                      <a:pt x="6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14" name="Freeform 397"/>
              <p:cNvSpPr>
                <a:spLocks/>
              </p:cNvSpPr>
              <p:nvPr/>
            </p:nvSpPr>
            <p:spPr bwMode="auto">
              <a:xfrm>
                <a:off x="3670" y="1122"/>
                <a:ext cx="82" cy="80"/>
              </a:xfrm>
              <a:custGeom>
                <a:avLst/>
                <a:gdLst>
                  <a:gd name="T0" fmla="*/ 2147483647 w 7"/>
                  <a:gd name="T1" fmla="*/ 2147483647 h 7"/>
                  <a:gd name="T2" fmla="*/ 2147483647 w 7"/>
                  <a:gd name="T3" fmla="*/ 0 h 7"/>
                  <a:gd name="T4" fmla="*/ 2147483647 w 7"/>
                  <a:gd name="T5" fmla="*/ 2147483647 h 7"/>
                  <a:gd name="T6" fmla="*/ 2147483647 w 7"/>
                  <a:gd name="T7" fmla="*/ 2147483647 h 7"/>
                  <a:gd name="T8" fmla="*/ 0 w 7"/>
                  <a:gd name="T9" fmla="*/ 2147483647 h 7"/>
                  <a:gd name="T10" fmla="*/ 2147483647 w 7"/>
                  <a:gd name="T11" fmla="*/ 2147483647 h 7"/>
                  <a:gd name="T12" fmla="*/ 2147483647 w 7"/>
                  <a:gd name="T13" fmla="*/ 2147483647 h 7"/>
                  <a:gd name="T14" fmla="*/ 2147483647 w 7"/>
                  <a:gd name="T15" fmla="*/ 2147483647 h 7"/>
                  <a:gd name="T16" fmla="*/ 2147483647 w 7"/>
                  <a:gd name="T17" fmla="*/ 2147483647 h 7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7"/>
                  <a:gd name="T28" fmla="*/ 0 h 7"/>
                  <a:gd name="T29" fmla="*/ 7 w 7"/>
                  <a:gd name="T30" fmla="*/ 7 h 7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7" h="7">
                    <a:moveTo>
                      <a:pt x="5" y="7"/>
                    </a:moveTo>
                    <a:lnTo>
                      <a:pt x="7" y="0"/>
                    </a:lnTo>
                    <a:cubicBezTo>
                      <a:pt x="6" y="0"/>
                      <a:pt x="5" y="0"/>
                      <a:pt x="4" y="1"/>
                    </a:cubicBezTo>
                    <a:lnTo>
                      <a:pt x="2" y="1"/>
                    </a:lnTo>
                    <a:lnTo>
                      <a:pt x="0" y="4"/>
                    </a:lnTo>
                    <a:lnTo>
                      <a:pt x="2" y="3"/>
                    </a:lnTo>
                    <a:cubicBezTo>
                      <a:pt x="2" y="4"/>
                      <a:pt x="2" y="5"/>
                      <a:pt x="2" y="6"/>
                    </a:cubicBezTo>
                    <a:cubicBezTo>
                      <a:pt x="2" y="5"/>
                      <a:pt x="3" y="4"/>
                      <a:pt x="4" y="3"/>
                    </a:cubicBezTo>
                    <a:cubicBezTo>
                      <a:pt x="4" y="5"/>
                      <a:pt x="4" y="6"/>
                      <a:pt x="5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15" name="Freeform 398"/>
              <p:cNvSpPr>
                <a:spLocks/>
              </p:cNvSpPr>
              <p:nvPr/>
            </p:nvSpPr>
            <p:spPr bwMode="auto">
              <a:xfrm>
                <a:off x="3665" y="1111"/>
                <a:ext cx="77" cy="34"/>
              </a:xfrm>
              <a:custGeom>
                <a:avLst/>
                <a:gdLst>
                  <a:gd name="T0" fmla="*/ 0 w 7"/>
                  <a:gd name="T1" fmla="*/ 2147483647 h 3"/>
                  <a:gd name="T2" fmla="*/ 2147483647 w 7"/>
                  <a:gd name="T3" fmla="*/ 2147483647 h 3"/>
                  <a:gd name="T4" fmla="*/ 0 w 7"/>
                  <a:gd name="T5" fmla="*/ 2147483647 h 3"/>
                  <a:gd name="T6" fmla="*/ 0 60000 65536"/>
                  <a:gd name="T7" fmla="*/ 0 60000 65536"/>
                  <a:gd name="T8" fmla="*/ 0 60000 65536"/>
                  <a:gd name="T9" fmla="*/ 0 w 7"/>
                  <a:gd name="T10" fmla="*/ 0 h 3"/>
                  <a:gd name="T11" fmla="*/ 7 w 7"/>
                  <a:gd name="T12" fmla="*/ 3 h 3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7" h="3">
                    <a:moveTo>
                      <a:pt x="0" y="3"/>
                    </a:moveTo>
                    <a:cubicBezTo>
                      <a:pt x="3" y="1"/>
                      <a:pt x="7" y="0"/>
                      <a:pt x="7" y="1"/>
                    </a:cubicBezTo>
                    <a:cubicBezTo>
                      <a:pt x="7" y="2"/>
                      <a:pt x="2" y="3"/>
                      <a:pt x="0" y="3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16" name="Freeform 399"/>
              <p:cNvSpPr>
                <a:spLocks/>
              </p:cNvSpPr>
              <p:nvPr/>
            </p:nvSpPr>
            <p:spPr bwMode="auto">
              <a:xfrm>
                <a:off x="3732" y="1111"/>
                <a:ext cx="34" cy="23"/>
              </a:xfrm>
              <a:custGeom>
                <a:avLst/>
                <a:gdLst>
                  <a:gd name="T0" fmla="*/ 2147483647 w 3"/>
                  <a:gd name="T1" fmla="*/ 0 h 2"/>
                  <a:gd name="T2" fmla="*/ 0 w 3"/>
                  <a:gd name="T3" fmla="*/ 2147483647 h 2"/>
                  <a:gd name="T4" fmla="*/ 2147483647 w 3"/>
                  <a:gd name="T5" fmla="*/ 0 h 2"/>
                  <a:gd name="T6" fmla="*/ 0 60000 65536"/>
                  <a:gd name="T7" fmla="*/ 0 60000 65536"/>
                  <a:gd name="T8" fmla="*/ 0 60000 65536"/>
                  <a:gd name="T9" fmla="*/ 0 w 3"/>
                  <a:gd name="T10" fmla="*/ 0 h 2"/>
                  <a:gd name="T11" fmla="*/ 3 w 3"/>
                  <a:gd name="T12" fmla="*/ 2 h 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" h="2">
                    <a:moveTo>
                      <a:pt x="3" y="0"/>
                    </a:moveTo>
                    <a:cubicBezTo>
                      <a:pt x="3" y="1"/>
                      <a:pt x="1" y="2"/>
                      <a:pt x="0" y="1"/>
                    </a:cubicBez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17" name="Freeform 400"/>
              <p:cNvSpPr>
                <a:spLocks/>
              </p:cNvSpPr>
              <p:nvPr/>
            </p:nvSpPr>
            <p:spPr bwMode="auto">
              <a:xfrm>
                <a:off x="3458" y="1134"/>
                <a:ext cx="410" cy="517"/>
              </a:xfrm>
              <a:custGeom>
                <a:avLst/>
                <a:gdLst>
                  <a:gd name="T0" fmla="*/ 2147483647 w 36"/>
                  <a:gd name="T1" fmla="*/ 2147483647 h 45"/>
                  <a:gd name="T2" fmla="*/ 2147483647 w 36"/>
                  <a:gd name="T3" fmla="*/ 2147483647 h 45"/>
                  <a:gd name="T4" fmla="*/ 0 w 36"/>
                  <a:gd name="T5" fmla="*/ 2147483647 h 45"/>
                  <a:gd name="T6" fmla="*/ 2147483647 w 36"/>
                  <a:gd name="T7" fmla="*/ 2147483647 h 45"/>
                  <a:gd name="T8" fmla="*/ 2147483647 w 36"/>
                  <a:gd name="T9" fmla="*/ 2147483647 h 45"/>
                  <a:gd name="T10" fmla="*/ 2147483647 w 36"/>
                  <a:gd name="T11" fmla="*/ 2147483647 h 45"/>
                  <a:gd name="T12" fmla="*/ 2147483647 w 36"/>
                  <a:gd name="T13" fmla="*/ 2147483647 h 45"/>
                  <a:gd name="T14" fmla="*/ 2147483647 w 36"/>
                  <a:gd name="T15" fmla="*/ 2147483647 h 45"/>
                  <a:gd name="T16" fmla="*/ 2147483647 w 36"/>
                  <a:gd name="T17" fmla="*/ 2147483647 h 45"/>
                  <a:gd name="T18" fmla="*/ 2147483647 w 36"/>
                  <a:gd name="T19" fmla="*/ 2147483647 h 45"/>
                  <a:gd name="T20" fmla="*/ 2147483647 w 36"/>
                  <a:gd name="T21" fmla="*/ 2147483647 h 45"/>
                  <a:gd name="T22" fmla="*/ 2147483647 w 36"/>
                  <a:gd name="T23" fmla="*/ 2147483647 h 45"/>
                  <a:gd name="T24" fmla="*/ 2147483647 w 36"/>
                  <a:gd name="T25" fmla="*/ 2147483647 h 45"/>
                  <a:gd name="T26" fmla="*/ 2147483647 w 36"/>
                  <a:gd name="T27" fmla="*/ 2147483647 h 45"/>
                  <a:gd name="T28" fmla="*/ 2147483647 w 36"/>
                  <a:gd name="T29" fmla="*/ 0 h 45"/>
                  <a:gd name="T30" fmla="*/ 2147483647 w 36"/>
                  <a:gd name="T31" fmla="*/ 2147483647 h 45"/>
                  <a:gd name="T32" fmla="*/ 2147483647 w 36"/>
                  <a:gd name="T33" fmla="*/ 2147483647 h 45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36"/>
                  <a:gd name="T52" fmla="*/ 0 h 45"/>
                  <a:gd name="T53" fmla="*/ 36 w 36"/>
                  <a:gd name="T54" fmla="*/ 45 h 45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36" h="45">
                    <a:moveTo>
                      <a:pt x="10" y="14"/>
                    </a:moveTo>
                    <a:lnTo>
                      <a:pt x="13" y="20"/>
                    </a:lnTo>
                    <a:lnTo>
                      <a:pt x="0" y="23"/>
                    </a:lnTo>
                    <a:lnTo>
                      <a:pt x="13" y="25"/>
                    </a:lnTo>
                    <a:lnTo>
                      <a:pt x="10" y="32"/>
                    </a:lnTo>
                    <a:lnTo>
                      <a:pt x="16" y="28"/>
                    </a:lnTo>
                    <a:lnTo>
                      <a:pt x="18" y="45"/>
                    </a:lnTo>
                    <a:lnTo>
                      <a:pt x="21" y="28"/>
                    </a:lnTo>
                    <a:lnTo>
                      <a:pt x="27" y="32"/>
                    </a:lnTo>
                    <a:lnTo>
                      <a:pt x="24" y="25"/>
                    </a:lnTo>
                    <a:lnTo>
                      <a:pt x="36" y="23"/>
                    </a:lnTo>
                    <a:lnTo>
                      <a:pt x="24" y="20"/>
                    </a:lnTo>
                    <a:lnTo>
                      <a:pt x="27" y="14"/>
                    </a:lnTo>
                    <a:lnTo>
                      <a:pt x="21" y="17"/>
                    </a:lnTo>
                    <a:lnTo>
                      <a:pt x="18" y="0"/>
                    </a:lnTo>
                    <a:lnTo>
                      <a:pt x="16" y="17"/>
                    </a:lnTo>
                    <a:lnTo>
                      <a:pt x="10" y="14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18" name="Oval 401"/>
              <p:cNvSpPr>
                <a:spLocks noChangeArrowheads="1"/>
              </p:cNvSpPr>
              <p:nvPr/>
            </p:nvSpPr>
            <p:spPr bwMode="auto">
              <a:xfrm>
                <a:off x="3602" y="1329"/>
                <a:ext cx="130" cy="126"/>
              </a:xfrm>
              <a:prstGeom prst="ellipse">
                <a:avLst/>
              </a:prstGeom>
              <a:solidFill>
                <a:srgbClr val="F480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19" name="Freeform 402"/>
              <p:cNvSpPr>
                <a:spLocks/>
              </p:cNvSpPr>
              <p:nvPr/>
            </p:nvSpPr>
            <p:spPr bwMode="auto">
              <a:xfrm>
                <a:off x="3612" y="1340"/>
                <a:ext cx="92" cy="80"/>
              </a:xfrm>
              <a:custGeom>
                <a:avLst/>
                <a:gdLst>
                  <a:gd name="T0" fmla="*/ 2147483647 w 8"/>
                  <a:gd name="T1" fmla="*/ 0 h 7"/>
                  <a:gd name="T2" fmla="*/ 0 w 8"/>
                  <a:gd name="T3" fmla="*/ 2147483647 h 7"/>
                  <a:gd name="T4" fmla="*/ 2147483647 w 8"/>
                  <a:gd name="T5" fmla="*/ 2147483647 h 7"/>
                  <a:gd name="T6" fmla="*/ 2147483647 w 8"/>
                  <a:gd name="T7" fmla="*/ 2147483647 h 7"/>
                  <a:gd name="T8" fmla="*/ 2147483647 w 8"/>
                  <a:gd name="T9" fmla="*/ 0 h 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"/>
                  <a:gd name="T16" fmla="*/ 0 h 7"/>
                  <a:gd name="T17" fmla="*/ 8 w 8"/>
                  <a:gd name="T18" fmla="*/ 7 h 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" h="7">
                    <a:moveTo>
                      <a:pt x="4" y="0"/>
                    </a:moveTo>
                    <a:lnTo>
                      <a:pt x="0" y="7"/>
                    </a:lnTo>
                    <a:lnTo>
                      <a:pt x="4" y="7"/>
                    </a:lnTo>
                    <a:lnTo>
                      <a:pt x="8" y="7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0074C5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62" name="Freeform 403"/>
            <p:cNvSpPr>
              <a:spLocks noEditPoints="1"/>
            </p:cNvSpPr>
            <p:nvPr/>
          </p:nvSpPr>
          <p:spPr bwMode="auto">
            <a:xfrm>
              <a:off x="9765151" y="411178"/>
              <a:ext cx="364753" cy="84931"/>
            </a:xfrm>
            <a:custGeom>
              <a:avLst/>
              <a:gdLst>
                <a:gd name="T0" fmla="*/ 2147483647 w 116"/>
                <a:gd name="T1" fmla="*/ 2147483647 h 32"/>
                <a:gd name="T2" fmla="*/ 2147483647 w 116"/>
                <a:gd name="T3" fmla="*/ 2147483647 h 32"/>
                <a:gd name="T4" fmla="*/ 2147483647 w 116"/>
                <a:gd name="T5" fmla="*/ 2147483647 h 32"/>
                <a:gd name="T6" fmla="*/ 2147483647 w 116"/>
                <a:gd name="T7" fmla="*/ 2147483647 h 32"/>
                <a:gd name="T8" fmla="*/ 2147483647 w 116"/>
                <a:gd name="T9" fmla="*/ 2147483647 h 32"/>
                <a:gd name="T10" fmla="*/ 2147483647 w 116"/>
                <a:gd name="T11" fmla="*/ 2147483647 h 32"/>
                <a:gd name="T12" fmla="*/ 2147483647 w 116"/>
                <a:gd name="T13" fmla="*/ 2147483647 h 32"/>
                <a:gd name="T14" fmla="*/ 2147483647 w 116"/>
                <a:gd name="T15" fmla="*/ 2147483647 h 32"/>
                <a:gd name="T16" fmla="*/ 2147483647 w 116"/>
                <a:gd name="T17" fmla="*/ 2147483647 h 32"/>
                <a:gd name="T18" fmla="*/ 2147483647 w 116"/>
                <a:gd name="T19" fmla="*/ 2147483647 h 32"/>
                <a:gd name="T20" fmla="*/ 2147483647 w 116"/>
                <a:gd name="T21" fmla="*/ 2147483647 h 32"/>
                <a:gd name="T22" fmla="*/ 2147483647 w 116"/>
                <a:gd name="T23" fmla="*/ 2147483647 h 32"/>
                <a:gd name="T24" fmla="*/ 2147483647 w 116"/>
                <a:gd name="T25" fmla="*/ 2147483647 h 32"/>
                <a:gd name="T26" fmla="*/ 2147483647 w 116"/>
                <a:gd name="T27" fmla="*/ 2147483647 h 32"/>
                <a:gd name="T28" fmla="*/ 2147483647 w 116"/>
                <a:gd name="T29" fmla="*/ 2147483647 h 32"/>
                <a:gd name="T30" fmla="*/ 2147483647 w 116"/>
                <a:gd name="T31" fmla="*/ 2147483647 h 32"/>
                <a:gd name="T32" fmla="*/ 2147483647 w 116"/>
                <a:gd name="T33" fmla="*/ 2147483647 h 32"/>
                <a:gd name="T34" fmla="*/ 2147483647 w 116"/>
                <a:gd name="T35" fmla="*/ 2147483647 h 32"/>
                <a:gd name="T36" fmla="*/ 2147483647 w 116"/>
                <a:gd name="T37" fmla="*/ 2147483647 h 32"/>
                <a:gd name="T38" fmla="*/ 2147483647 w 116"/>
                <a:gd name="T39" fmla="*/ 2147483647 h 32"/>
                <a:gd name="T40" fmla="*/ 2147483647 w 116"/>
                <a:gd name="T41" fmla="*/ 2147483647 h 32"/>
                <a:gd name="T42" fmla="*/ 2147483647 w 116"/>
                <a:gd name="T43" fmla="*/ 2147483647 h 32"/>
                <a:gd name="T44" fmla="*/ 2147483647 w 116"/>
                <a:gd name="T45" fmla="*/ 2147483647 h 32"/>
                <a:gd name="T46" fmla="*/ 2147483647 w 116"/>
                <a:gd name="T47" fmla="*/ 2147483647 h 32"/>
                <a:gd name="T48" fmla="*/ 2147483647 w 116"/>
                <a:gd name="T49" fmla="*/ 2147483647 h 32"/>
                <a:gd name="T50" fmla="*/ 2147483647 w 116"/>
                <a:gd name="T51" fmla="*/ 2147483647 h 32"/>
                <a:gd name="T52" fmla="*/ 2147483647 w 116"/>
                <a:gd name="T53" fmla="*/ 2147483647 h 32"/>
                <a:gd name="T54" fmla="*/ 2147483647 w 116"/>
                <a:gd name="T55" fmla="*/ 2147483647 h 32"/>
                <a:gd name="T56" fmla="*/ 2147483647 w 116"/>
                <a:gd name="T57" fmla="*/ 2147483647 h 32"/>
                <a:gd name="T58" fmla="*/ 2147483647 w 116"/>
                <a:gd name="T59" fmla="*/ 2147483647 h 32"/>
                <a:gd name="T60" fmla="*/ 2147483647 w 116"/>
                <a:gd name="T61" fmla="*/ 2147483647 h 32"/>
                <a:gd name="T62" fmla="*/ 2147483647 w 116"/>
                <a:gd name="T63" fmla="*/ 2147483647 h 32"/>
                <a:gd name="T64" fmla="*/ 2147483647 w 116"/>
                <a:gd name="T65" fmla="*/ 2147483647 h 32"/>
                <a:gd name="T66" fmla="*/ 2147483647 w 116"/>
                <a:gd name="T67" fmla="*/ 2147483647 h 32"/>
                <a:gd name="T68" fmla="*/ 2147483647 w 116"/>
                <a:gd name="T69" fmla="*/ 2147483647 h 32"/>
                <a:gd name="T70" fmla="*/ 2147483647 w 116"/>
                <a:gd name="T71" fmla="*/ 2147483647 h 32"/>
                <a:gd name="T72" fmla="*/ 2147483647 w 116"/>
                <a:gd name="T73" fmla="*/ 2147483647 h 32"/>
                <a:gd name="T74" fmla="*/ 2147483647 w 116"/>
                <a:gd name="T75" fmla="*/ 2147483647 h 32"/>
                <a:gd name="T76" fmla="*/ 2147483647 w 116"/>
                <a:gd name="T77" fmla="*/ 2147483647 h 32"/>
                <a:gd name="T78" fmla="*/ 2147483647 w 116"/>
                <a:gd name="T79" fmla="*/ 2147483647 h 32"/>
                <a:gd name="T80" fmla="*/ 2147483647 w 116"/>
                <a:gd name="T81" fmla="*/ 2147483647 h 32"/>
                <a:gd name="T82" fmla="*/ 2147483647 w 116"/>
                <a:gd name="T83" fmla="*/ 2147483647 h 32"/>
                <a:gd name="T84" fmla="*/ 2147483647 w 116"/>
                <a:gd name="T85" fmla="*/ 2147483647 h 32"/>
                <a:gd name="T86" fmla="*/ 2147483647 w 116"/>
                <a:gd name="T87" fmla="*/ 2147483647 h 32"/>
                <a:gd name="T88" fmla="*/ 2147483647 w 116"/>
                <a:gd name="T89" fmla="*/ 2147483647 h 32"/>
                <a:gd name="T90" fmla="*/ 2147483647 w 116"/>
                <a:gd name="T91" fmla="*/ 2147483647 h 32"/>
                <a:gd name="T92" fmla="*/ 2147483647 w 116"/>
                <a:gd name="T93" fmla="*/ 2147483647 h 32"/>
                <a:gd name="T94" fmla="*/ 2147483647 w 116"/>
                <a:gd name="T95" fmla="*/ 2147483647 h 32"/>
                <a:gd name="T96" fmla="*/ 2147483647 w 116"/>
                <a:gd name="T97" fmla="*/ 2147483647 h 32"/>
                <a:gd name="T98" fmla="*/ 2147483647 w 116"/>
                <a:gd name="T99" fmla="*/ 2147483647 h 32"/>
                <a:gd name="T100" fmla="*/ 2147483647 w 116"/>
                <a:gd name="T101" fmla="*/ 2147483647 h 32"/>
                <a:gd name="T102" fmla="*/ 2147483647 w 116"/>
                <a:gd name="T103" fmla="*/ 2147483647 h 32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116"/>
                <a:gd name="T157" fmla="*/ 0 h 32"/>
                <a:gd name="T158" fmla="*/ 116 w 116"/>
                <a:gd name="T159" fmla="*/ 32 h 32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116" h="32">
                  <a:moveTo>
                    <a:pt x="16" y="6"/>
                  </a:moveTo>
                  <a:cubicBezTo>
                    <a:pt x="18" y="7"/>
                    <a:pt x="20" y="8"/>
                    <a:pt x="20" y="9"/>
                  </a:cubicBezTo>
                  <a:cubicBezTo>
                    <a:pt x="21" y="10"/>
                    <a:pt x="21" y="11"/>
                    <a:pt x="21" y="12"/>
                  </a:cubicBezTo>
                  <a:cubicBezTo>
                    <a:pt x="21" y="12"/>
                    <a:pt x="21" y="12"/>
                    <a:pt x="20" y="12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0" y="14"/>
                    <a:pt x="19" y="14"/>
                    <a:pt x="18" y="14"/>
                  </a:cubicBezTo>
                  <a:cubicBezTo>
                    <a:pt x="18" y="14"/>
                    <a:pt x="17" y="14"/>
                    <a:pt x="16" y="14"/>
                  </a:cubicBezTo>
                  <a:lnTo>
                    <a:pt x="17" y="18"/>
                  </a:lnTo>
                  <a:cubicBezTo>
                    <a:pt x="17" y="19"/>
                    <a:pt x="17" y="19"/>
                    <a:pt x="17" y="19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17" y="19"/>
                    <a:pt x="17" y="20"/>
                    <a:pt x="17" y="20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0"/>
                    <a:pt x="17" y="20"/>
                    <a:pt x="17" y="20"/>
                  </a:cubicBezTo>
                  <a:lnTo>
                    <a:pt x="16" y="22"/>
                  </a:lnTo>
                  <a:lnTo>
                    <a:pt x="9" y="17"/>
                  </a:lnTo>
                  <a:lnTo>
                    <a:pt x="10" y="15"/>
                  </a:lnTo>
                  <a:cubicBezTo>
                    <a:pt x="10" y="15"/>
                    <a:pt x="10" y="15"/>
                    <a:pt x="10" y="15"/>
                  </a:cubicBezTo>
                  <a:cubicBezTo>
                    <a:pt x="10" y="15"/>
                    <a:pt x="10" y="15"/>
                    <a:pt x="10" y="15"/>
                  </a:cubicBezTo>
                  <a:cubicBezTo>
                    <a:pt x="10" y="15"/>
                    <a:pt x="10" y="15"/>
                    <a:pt x="11" y="15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1" y="15"/>
                    <a:pt x="11" y="14"/>
                    <a:pt x="11" y="14"/>
                  </a:cubicBezTo>
                  <a:lnTo>
                    <a:pt x="11" y="13"/>
                  </a:lnTo>
                  <a:lnTo>
                    <a:pt x="10" y="12"/>
                  </a:lnTo>
                  <a:lnTo>
                    <a:pt x="9" y="13"/>
                  </a:lnTo>
                  <a:cubicBezTo>
                    <a:pt x="9" y="13"/>
                    <a:pt x="9" y="13"/>
                    <a:pt x="9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9" y="13"/>
                    <a:pt x="9" y="14"/>
                    <a:pt x="9" y="14"/>
                  </a:cubicBezTo>
                  <a:cubicBezTo>
                    <a:pt x="9" y="14"/>
                    <a:pt x="9" y="14"/>
                    <a:pt x="9" y="14"/>
                  </a:cubicBezTo>
                  <a:cubicBezTo>
                    <a:pt x="9" y="14"/>
                    <a:pt x="9" y="14"/>
                    <a:pt x="9" y="14"/>
                  </a:cubicBezTo>
                  <a:lnTo>
                    <a:pt x="8" y="17"/>
                  </a:lnTo>
                  <a:lnTo>
                    <a:pt x="0" y="12"/>
                  </a:lnTo>
                  <a:lnTo>
                    <a:pt x="2" y="10"/>
                  </a:lnTo>
                  <a:lnTo>
                    <a:pt x="3" y="10"/>
                  </a:lnTo>
                  <a:cubicBezTo>
                    <a:pt x="3" y="10"/>
                    <a:pt x="3" y="10"/>
                    <a:pt x="3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lnTo>
                    <a:pt x="7" y="5"/>
                  </a:lnTo>
                  <a:cubicBezTo>
                    <a:pt x="7" y="5"/>
                    <a:pt x="7" y="4"/>
                    <a:pt x="7" y="4"/>
                  </a:cubicBezTo>
                  <a:cubicBezTo>
                    <a:pt x="7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3"/>
                    <a:pt x="7" y="3"/>
                  </a:cubicBezTo>
                  <a:lnTo>
                    <a:pt x="8" y="0"/>
                  </a:lnTo>
                  <a:lnTo>
                    <a:pt x="16" y="6"/>
                  </a:lnTo>
                  <a:close/>
                  <a:moveTo>
                    <a:pt x="11" y="9"/>
                  </a:moveTo>
                  <a:lnTo>
                    <a:pt x="12" y="9"/>
                  </a:lnTo>
                  <a:cubicBezTo>
                    <a:pt x="12" y="10"/>
                    <a:pt x="13" y="10"/>
                    <a:pt x="13" y="10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5" y="9"/>
                    <a:pt x="15" y="9"/>
                    <a:pt x="15" y="9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3" y="7"/>
                    <a:pt x="13" y="7"/>
                    <a:pt x="13" y="7"/>
                  </a:cubicBezTo>
                  <a:lnTo>
                    <a:pt x="11" y="9"/>
                  </a:lnTo>
                  <a:close/>
                  <a:moveTo>
                    <a:pt x="40" y="26"/>
                  </a:moveTo>
                  <a:cubicBezTo>
                    <a:pt x="40" y="26"/>
                    <a:pt x="40" y="27"/>
                    <a:pt x="40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7"/>
                    <a:pt x="40" y="27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lnTo>
                    <a:pt x="42" y="28"/>
                  </a:lnTo>
                  <a:lnTo>
                    <a:pt x="41" y="31"/>
                  </a:lnTo>
                  <a:lnTo>
                    <a:pt x="33" y="28"/>
                  </a:lnTo>
                  <a:lnTo>
                    <a:pt x="33" y="26"/>
                  </a:lnTo>
                  <a:lnTo>
                    <a:pt x="34" y="26"/>
                  </a:lnTo>
                  <a:cubicBezTo>
                    <a:pt x="34" y="26"/>
                    <a:pt x="34" y="26"/>
                    <a:pt x="34" y="26"/>
                  </a:cubicBezTo>
                  <a:cubicBezTo>
                    <a:pt x="35" y="26"/>
                    <a:pt x="35" y="26"/>
                    <a:pt x="35" y="26"/>
                  </a:cubicBezTo>
                  <a:cubicBezTo>
                    <a:pt x="35" y="26"/>
                    <a:pt x="35" y="26"/>
                    <a:pt x="35" y="26"/>
                  </a:cubicBezTo>
                  <a:cubicBezTo>
                    <a:pt x="35" y="26"/>
                    <a:pt x="35" y="26"/>
                    <a:pt x="35" y="26"/>
                  </a:cubicBezTo>
                  <a:lnTo>
                    <a:pt x="35" y="25"/>
                  </a:lnTo>
                  <a:lnTo>
                    <a:pt x="29" y="24"/>
                  </a:lnTo>
                  <a:cubicBezTo>
                    <a:pt x="29" y="24"/>
                    <a:pt x="29" y="24"/>
                    <a:pt x="29" y="24"/>
                  </a:cubicBezTo>
                  <a:cubicBezTo>
                    <a:pt x="29" y="24"/>
                    <a:pt x="29" y="24"/>
                    <a:pt x="29" y="24"/>
                  </a:cubicBezTo>
                  <a:cubicBezTo>
                    <a:pt x="29" y="24"/>
                    <a:pt x="29" y="24"/>
                    <a:pt x="29" y="24"/>
                  </a:cubicBezTo>
                  <a:cubicBezTo>
                    <a:pt x="29" y="24"/>
                    <a:pt x="29" y="24"/>
                    <a:pt x="29" y="24"/>
                  </a:cubicBezTo>
                  <a:cubicBezTo>
                    <a:pt x="29" y="24"/>
                    <a:pt x="29" y="24"/>
                    <a:pt x="29" y="24"/>
                  </a:cubicBezTo>
                  <a:cubicBezTo>
                    <a:pt x="29" y="25"/>
                    <a:pt x="29" y="25"/>
                    <a:pt x="30" y="25"/>
                  </a:cubicBezTo>
                  <a:lnTo>
                    <a:pt x="29" y="27"/>
                  </a:lnTo>
                  <a:lnTo>
                    <a:pt x="22" y="26"/>
                  </a:lnTo>
                  <a:lnTo>
                    <a:pt x="23" y="23"/>
                  </a:lnTo>
                  <a:lnTo>
                    <a:pt x="24" y="23"/>
                  </a:lnTo>
                  <a:cubicBezTo>
                    <a:pt x="24" y="23"/>
                    <a:pt x="24" y="23"/>
                    <a:pt x="25" y="23"/>
                  </a:cubicBezTo>
                  <a:cubicBezTo>
                    <a:pt x="25" y="23"/>
                    <a:pt x="25" y="23"/>
                    <a:pt x="26" y="22"/>
                  </a:cubicBezTo>
                  <a:cubicBezTo>
                    <a:pt x="26" y="22"/>
                    <a:pt x="26" y="22"/>
                    <a:pt x="26" y="22"/>
                  </a:cubicBezTo>
                  <a:cubicBezTo>
                    <a:pt x="26" y="22"/>
                    <a:pt x="26" y="22"/>
                    <a:pt x="26" y="22"/>
                  </a:cubicBezTo>
                  <a:lnTo>
                    <a:pt x="30" y="17"/>
                  </a:lnTo>
                  <a:cubicBezTo>
                    <a:pt x="30" y="17"/>
                    <a:pt x="30" y="17"/>
                    <a:pt x="30" y="17"/>
                  </a:cubicBezTo>
                  <a:cubicBezTo>
                    <a:pt x="30" y="17"/>
                    <a:pt x="30" y="17"/>
                    <a:pt x="30" y="17"/>
                  </a:cubicBezTo>
                  <a:cubicBezTo>
                    <a:pt x="30" y="17"/>
                    <a:pt x="30" y="17"/>
                    <a:pt x="30" y="17"/>
                  </a:cubicBezTo>
                  <a:cubicBezTo>
                    <a:pt x="30" y="16"/>
                    <a:pt x="30" y="16"/>
                    <a:pt x="30" y="16"/>
                  </a:cubicBezTo>
                  <a:cubicBezTo>
                    <a:pt x="30" y="16"/>
                    <a:pt x="30" y="16"/>
                    <a:pt x="30" y="16"/>
                  </a:cubicBezTo>
                  <a:cubicBezTo>
                    <a:pt x="30" y="16"/>
                    <a:pt x="30" y="16"/>
                    <a:pt x="30" y="16"/>
                  </a:cubicBezTo>
                  <a:lnTo>
                    <a:pt x="29" y="16"/>
                  </a:lnTo>
                  <a:lnTo>
                    <a:pt x="30" y="13"/>
                  </a:lnTo>
                  <a:lnTo>
                    <a:pt x="39" y="16"/>
                  </a:lnTo>
                  <a:lnTo>
                    <a:pt x="40" y="26"/>
                  </a:lnTo>
                  <a:close/>
                  <a:moveTo>
                    <a:pt x="34" y="18"/>
                  </a:moveTo>
                  <a:lnTo>
                    <a:pt x="34" y="18"/>
                  </a:lnTo>
                  <a:lnTo>
                    <a:pt x="31" y="21"/>
                  </a:lnTo>
                  <a:lnTo>
                    <a:pt x="34" y="22"/>
                  </a:lnTo>
                  <a:lnTo>
                    <a:pt x="34" y="18"/>
                  </a:lnTo>
                  <a:close/>
                  <a:moveTo>
                    <a:pt x="58" y="18"/>
                  </a:moveTo>
                  <a:cubicBezTo>
                    <a:pt x="61" y="18"/>
                    <a:pt x="63" y="19"/>
                    <a:pt x="65" y="20"/>
                  </a:cubicBezTo>
                  <a:cubicBezTo>
                    <a:pt x="67" y="21"/>
                    <a:pt x="67" y="23"/>
                    <a:pt x="67" y="26"/>
                  </a:cubicBezTo>
                  <a:cubicBezTo>
                    <a:pt x="67" y="27"/>
                    <a:pt x="67" y="28"/>
                    <a:pt x="66" y="29"/>
                  </a:cubicBezTo>
                  <a:cubicBezTo>
                    <a:pt x="66" y="30"/>
                    <a:pt x="65" y="30"/>
                    <a:pt x="65" y="31"/>
                  </a:cubicBezTo>
                  <a:cubicBezTo>
                    <a:pt x="64" y="32"/>
                    <a:pt x="62" y="32"/>
                    <a:pt x="61" y="32"/>
                  </a:cubicBezTo>
                  <a:cubicBezTo>
                    <a:pt x="60" y="32"/>
                    <a:pt x="58" y="32"/>
                    <a:pt x="56" y="32"/>
                  </a:cubicBezTo>
                  <a:lnTo>
                    <a:pt x="49" y="32"/>
                  </a:lnTo>
                  <a:lnTo>
                    <a:pt x="49" y="29"/>
                  </a:lnTo>
                  <a:lnTo>
                    <a:pt x="50" y="29"/>
                  </a:lnTo>
                  <a:cubicBezTo>
                    <a:pt x="50" y="29"/>
                    <a:pt x="50" y="29"/>
                    <a:pt x="50" y="29"/>
                  </a:cubicBezTo>
                  <a:cubicBezTo>
                    <a:pt x="50" y="29"/>
                    <a:pt x="51" y="29"/>
                    <a:pt x="51" y="29"/>
                  </a:cubicBezTo>
                  <a:cubicBezTo>
                    <a:pt x="51" y="29"/>
                    <a:pt x="51" y="28"/>
                    <a:pt x="51" y="28"/>
                  </a:cubicBezTo>
                  <a:cubicBezTo>
                    <a:pt x="51" y="28"/>
                    <a:pt x="51" y="28"/>
                    <a:pt x="51" y="28"/>
                  </a:cubicBezTo>
                  <a:cubicBezTo>
                    <a:pt x="51" y="28"/>
                    <a:pt x="51" y="28"/>
                    <a:pt x="51" y="28"/>
                  </a:cubicBezTo>
                  <a:cubicBezTo>
                    <a:pt x="51" y="28"/>
                    <a:pt x="51" y="28"/>
                    <a:pt x="51" y="28"/>
                  </a:cubicBezTo>
                  <a:cubicBezTo>
                    <a:pt x="51" y="28"/>
                    <a:pt x="51" y="28"/>
                    <a:pt x="51" y="28"/>
                  </a:cubicBezTo>
                  <a:cubicBezTo>
                    <a:pt x="51" y="28"/>
                    <a:pt x="51" y="28"/>
                    <a:pt x="51" y="28"/>
                  </a:cubicBezTo>
                  <a:cubicBezTo>
                    <a:pt x="51" y="28"/>
                    <a:pt x="51" y="28"/>
                    <a:pt x="51" y="28"/>
                  </a:cubicBezTo>
                  <a:cubicBezTo>
                    <a:pt x="51" y="28"/>
                    <a:pt x="51" y="28"/>
                    <a:pt x="51" y="28"/>
                  </a:cubicBezTo>
                  <a:lnTo>
                    <a:pt x="51" y="22"/>
                  </a:lnTo>
                  <a:cubicBezTo>
                    <a:pt x="51" y="22"/>
                    <a:pt x="51" y="22"/>
                    <a:pt x="51" y="22"/>
                  </a:cubicBezTo>
                  <a:cubicBezTo>
                    <a:pt x="51" y="22"/>
                    <a:pt x="51" y="22"/>
                    <a:pt x="51" y="22"/>
                  </a:cubicBezTo>
                  <a:cubicBezTo>
                    <a:pt x="51" y="22"/>
                    <a:pt x="51" y="22"/>
                    <a:pt x="51" y="22"/>
                  </a:cubicBezTo>
                  <a:cubicBezTo>
                    <a:pt x="51" y="22"/>
                    <a:pt x="51" y="22"/>
                    <a:pt x="51" y="22"/>
                  </a:cubicBezTo>
                  <a:cubicBezTo>
                    <a:pt x="51" y="22"/>
                    <a:pt x="51" y="22"/>
                    <a:pt x="51" y="22"/>
                  </a:cubicBezTo>
                  <a:cubicBezTo>
                    <a:pt x="51" y="22"/>
                    <a:pt x="51" y="22"/>
                    <a:pt x="51" y="22"/>
                  </a:cubicBezTo>
                  <a:cubicBezTo>
                    <a:pt x="51" y="22"/>
                    <a:pt x="51" y="22"/>
                    <a:pt x="51" y="22"/>
                  </a:cubicBezTo>
                  <a:cubicBezTo>
                    <a:pt x="51" y="22"/>
                    <a:pt x="51" y="22"/>
                    <a:pt x="51" y="21"/>
                  </a:cubicBezTo>
                  <a:cubicBezTo>
                    <a:pt x="51" y="21"/>
                    <a:pt x="51" y="21"/>
                    <a:pt x="51" y="21"/>
                  </a:cubicBezTo>
                  <a:cubicBezTo>
                    <a:pt x="51" y="21"/>
                    <a:pt x="50" y="21"/>
                    <a:pt x="50" y="21"/>
                  </a:cubicBezTo>
                  <a:lnTo>
                    <a:pt x="49" y="21"/>
                  </a:lnTo>
                  <a:lnTo>
                    <a:pt x="49" y="18"/>
                  </a:lnTo>
                  <a:lnTo>
                    <a:pt x="58" y="18"/>
                  </a:lnTo>
                  <a:close/>
                  <a:moveTo>
                    <a:pt x="56" y="28"/>
                  </a:moveTo>
                  <a:cubicBezTo>
                    <a:pt x="56" y="28"/>
                    <a:pt x="56" y="28"/>
                    <a:pt x="56" y="28"/>
                  </a:cubicBezTo>
                  <a:cubicBezTo>
                    <a:pt x="56" y="28"/>
                    <a:pt x="56" y="28"/>
                    <a:pt x="56" y="28"/>
                  </a:cubicBezTo>
                  <a:cubicBezTo>
                    <a:pt x="56" y="28"/>
                    <a:pt x="56" y="28"/>
                    <a:pt x="56" y="28"/>
                  </a:cubicBezTo>
                  <a:cubicBezTo>
                    <a:pt x="56" y="29"/>
                    <a:pt x="56" y="29"/>
                    <a:pt x="57" y="29"/>
                  </a:cubicBezTo>
                  <a:cubicBezTo>
                    <a:pt x="57" y="29"/>
                    <a:pt x="57" y="29"/>
                    <a:pt x="57" y="29"/>
                  </a:cubicBezTo>
                  <a:lnTo>
                    <a:pt x="58" y="29"/>
                  </a:lnTo>
                  <a:cubicBezTo>
                    <a:pt x="59" y="29"/>
                    <a:pt x="60" y="29"/>
                    <a:pt x="60" y="28"/>
                  </a:cubicBezTo>
                  <a:cubicBezTo>
                    <a:pt x="60" y="28"/>
                    <a:pt x="60" y="27"/>
                    <a:pt x="60" y="26"/>
                  </a:cubicBezTo>
                  <a:lnTo>
                    <a:pt x="60" y="25"/>
                  </a:lnTo>
                  <a:cubicBezTo>
                    <a:pt x="60" y="24"/>
                    <a:pt x="60" y="23"/>
                    <a:pt x="60" y="23"/>
                  </a:cubicBezTo>
                  <a:cubicBezTo>
                    <a:pt x="60" y="22"/>
                    <a:pt x="59" y="22"/>
                    <a:pt x="58" y="22"/>
                  </a:cubicBezTo>
                  <a:cubicBezTo>
                    <a:pt x="57" y="21"/>
                    <a:pt x="57" y="22"/>
                    <a:pt x="57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22"/>
                    <a:pt x="57" y="22"/>
                    <a:pt x="57" y="22"/>
                  </a:cubicBezTo>
                  <a:lnTo>
                    <a:pt x="56" y="28"/>
                  </a:lnTo>
                  <a:close/>
                  <a:moveTo>
                    <a:pt x="74" y="28"/>
                  </a:moveTo>
                  <a:lnTo>
                    <a:pt x="75" y="28"/>
                  </a:lnTo>
                  <a:cubicBezTo>
                    <a:pt x="75" y="28"/>
                    <a:pt x="75" y="28"/>
                    <a:pt x="75" y="28"/>
                  </a:cubicBezTo>
                  <a:cubicBezTo>
                    <a:pt x="75" y="28"/>
                    <a:pt x="75" y="28"/>
                    <a:pt x="75" y="28"/>
                  </a:cubicBezTo>
                  <a:cubicBezTo>
                    <a:pt x="75" y="28"/>
                    <a:pt x="76" y="28"/>
                    <a:pt x="76" y="28"/>
                  </a:cubicBezTo>
                  <a:cubicBezTo>
                    <a:pt x="76" y="28"/>
                    <a:pt x="76" y="28"/>
                    <a:pt x="76" y="27"/>
                  </a:cubicBezTo>
                  <a:lnTo>
                    <a:pt x="74" y="21"/>
                  </a:lnTo>
                  <a:cubicBezTo>
                    <a:pt x="74" y="20"/>
                    <a:pt x="74" y="20"/>
                    <a:pt x="74" y="20"/>
                  </a:cubicBezTo>
                  <a:cubicBezTo>
                    <a:pt x="73" y="20"/>
                    <a:pt x="73" y="20"/>
                    <a:pt x="73" y="20"/>
                  </a:cubicBezTo>
                  <a:lnTo>
                    <a:pt x="72" y="20"/>
                  </a:lnTo>
                  <a:lnTo>
                    <a:pt x="71" y="18"/>
                  </a:lnTo>
                  <a:lnTo>
                    <a:pt x="85" y="14"/>
                  </a:lnTo>
                  <a:lnTo>
                    <a:pt x="87" y="18"/>
                  </a:lnTo>
                  <a:lnTo>
                    <a:pt x="84" y="19"/>
                  </a:lnTo>
                  <a:lnTo>
                    <a:pt x="84" y="18"/>
                  </a:lnTo>
                  <a:cubicBezTo>
                    <a:pt x="83" y="18"/>
                    <a:pt x="83" y="18"/>
                    <a:pt x="83" y="18"/>
                  </a:cubicBezTo>
                  <a:cubicBezTo>
                    <a:pt x="83" y="18"/>
                    <a:pt x="82" y="18"/>
                    <a:pt x="82" y="18"/>
                  </a:cubicBezTo>
                  <a:cubicBezTo>
                    <a:pt x="82" y="18"/>
                    <a:pt x="82" y="18"/>
                    <a:pt x="82" y="18"/>
                  </a:cubicBezTo>
                  <a:cubicBezTo>
                    <a:pt x="82" y="18"/>
                    <a:pt x="82" y="18"/>
                    <a:pt x="82" y="18"/>
                  </a:cubicBezTo>
                  <a:cubicBezTo>
                    <a:pt x="82" y="18"/>
                    <a:pt x="82" y="18"/>
                    <a:pt x="82" y="18"/>
                  </a:cubicBezTo>
                  <a:cubicBezTo>
                    <a:pt x="82" y="18"/>
                    <a:pt x="82" y="18"/>
                    <a:pt x="82" y="18"/>
                  </a:cubicBezTo>
                  <a:lnTo>
                    <a:pt x="79" y="19"/>
                  </a:lnTo>
                  <a:lnTo>
                    <a:pt x="80" y="21"/>
                  </a:lnTo>
                  <a:lnTo>
                    <a:pt x="84" y="20"/>
                  </a:lnTo>
                  <a:lnTo>
                    <a:pt x="85" y="23"/>
                  </a:lnTo>
                  <a:lnTo>
                    <a:pt x="81" y="24"/>
                  </a:lnTo>
                  <a:lnTo>
                    <a:pt x="82" y="26"/>
                  </a:lnTo>
                  <a:lnTo>
                    <a:pt x="84" y="25"/>
                  </a:lnTo>
                  <a:cubicBezTo>
                    <a:pt x="84" y="25"/>
                    <a:pt x="84" y="25"/>
                    <a:pt x="84" y="25"/>
                  </a:cubicBezTo>
                  <a:cubicBezTo>
                    <a:pt x="84" y="25"/>
                    <a:pt x="84" y="25"/>
                    <a:pt x="85" y="25"/>
                  </a:cubicBezTo>
                  <a:cubicBezTo>
                    <a:pt x="85" y="25"/>
                    <a:pt x="85" y="25"/>
                    <a:pt x="85" y="25"/>
                  </a:cubicBezTo>
                  <a:cubicBezTo>
                    <a:pt x="85" y="24"/>
                    <a:pt x="85" y="24"/>
                    <a:pt x="85" y="24"/>
                  </a:cubicBezTo>
                  <a:lnTo>
                    <a:pt x="86" y="23"/>
                  </a:lnTo>
                  <a:lnTo>
                    <a:pt x="88" y="22"/>
                  </a:lnTo>
                  <a:lnTo>
                    <a:pt x="89" y="27"/>
                  </a:lnTo>
                  <a:lnTo>
                    <a:pt x="75" y="31"/>
                  </a:lnTo>
                  <a:lnTo>
                    <a:pt x="74" y="28"/>
                  </a:lnTo>
                  <a:close/>
                  <a:moveTo>
                    <a:pt x="96" y="8"/>
                  </a:moveTo>
                  <a:lnTo>
                    <a:pt x="102" y="11"/>
                  </a:lnTo>
                  <a:lnTo>
                    <a:pt x="102" y="5"/>
                  </a:lnTo>
                  <a:lnTo>
                    <a:pt x="109" y="0"/>
                  </a:lnTo>
                  <a:lnTo>
                    <a:pt x="110" y="2"/>
                  </a:lnTo>
                  <a:lnTo>
                    <a:pt x="109" y="3"/>
                  </a:lnTo>
                  <a:cubicBezTo>
                    <a:pt x="109" y="3"/>
                    <a:pt x="109" y="3"/>
                    <a:pt x="109" y="4"/>
                  </a:cubicBezTo>
                  <a:cubicBezTo>
                    <a:pt x="109" y="4"/>
                    <a:pt x="109" y="4"/>
                    <a:pt x="109" y="4"/>
                  </a:cubicBezTo>
                  <a:lnTo>
                    <a:pt x="113" y="10"/>
                  </a:lnTo>
                  <a:cubicBezTo>
                    <a:pt x="113" y="10"/>
                    <a:pt x="113" y="10"/>
                    <a:pt x="113" y="10"/>
                  </a:cubicBezTo>
                  <a:cubicBezTo>
                    <a:pt x="114" y="10"/>
                    <a:pt x="114" y="10"/>
                    <a:pt x="114" y="10"/>
                  </a:cubicBezTo>
                  <a:lnTo>
                    <a:pt x="115" y="9"/>
                  </a:lnTo>
                  <a:lnTo>
                    <a:pt x="116" y="12"/>
                  </a:lnTo>
                  <a:lnTo>
                    <a:pt x="109" y="17"/>
                  </a:lnTo>
                  <a:lnTo>
                    <a:pt x="107" y="15"/>
                  </a:lnTo>
                  <a:lnTo>
                    <a:pt x="108" y="14"/>
                  </a:lnTo>
                  <a:cubicBezTo>
                    <a:pt x="108" y="14"/>
                    <a:pt x="108" y="14"/>
                    <a:pt x="108" y="14"/>
                  </a:cubicBezTo>
                  <a:cubicBezTo>
                    <a:pt x="108" y="14"/>
                    <a:pt x="108" y="13"/>
                    <a:pt x="108" y="13"/>
                  </a:cubicBezTo>
                  <a:lnTo>
                    <a:pt x="106" y="9"/>
                  </a:lnTo>
                  <a:lnTo>
                    <a:pt x="106" y="16"/>
                  </a:lnTo>
                  <a:lnTo>
                    <a:pt x="104" y="18"/>
                  </a:lnTo>
                  <a:lnTo>
                    <a:pt x="98" y="15"/>
                  </a:lnTo>
                  <a:lnTo>
                    <a:pt x="97" y="15"/>
                  </a:lnTo>
                  <a:lnTo>
                    <a:pt x="100" y="19"/>
                  </a:lnTo>
                  <a:cubicBezTo>
                    <a:pt x="100" y="19"/>
                    <a:pt x="100" y="19"/>
                    <a:pt x="101" y="19"/>
                  </a:cubicBezTo>
                  <a:cubicBezTo>
                    <a:pt x="101" y="19"/>
                    <a:pt x="101" y="19"/>
                    <a:pt x="101" y="19"/>
                  </a:cubicBezTo>
                  <a:lnTo>
                    <a:pt x="102" y="18"/>
                  </a:lnTo>
                  <a:lnTo>
                    <a:pt x="103" y="21"/>
                  </a:lnTo>
                  <a:lnTo>
                    <a:pt x="98" y="24"/>
                  </a:lnTo>
                  <a:lnTo>
                    <a:pt x="96" y="22"/>
                  </a:lnTo>
                  <a:lnTo>
                    <a:pt x="97" y="22"/>
                  </a:lnTo>
                  <a:cubicBezTo>
                    <a:pt x="97" y="21"/>
                    <a:pt x="97" y="21"/>
                    <a:pt x="98" y="21"/>
                  </a:cubicBezTo>
                  <a:cubicBezTo>
                    <a:pt x="98" y="21"/>
                    <a:pt x="97" y="21"/>
                    <a:pt x="97" y="20"/>
                  </a:cubicBezTo>
                  <a:lnTo>
                    <a:pt x="93" y="15"/>
                  </a:lnTo>
                  <a:cubicBezTo>
                    <a:pt x="93" y="14"/>
                    <a:pt x="93" y="14"/>
                    <a:pt x="93" y="14"/>
                  </a:cubicBezTo>
                  <a:cubicBezTo>
                    <a:pt x="93" y="14"/>
                    <a:pt x="93" y="14"/>
                    <a:pt x="92" y="15"/>
                  </a:cubicBezTo>
                  <a:lnTo>
                    <a:pt x="90" y="13"/>
                  </a:lnTo>
                  <a:lnTo>
                    <a:pt x="96" y="8"/>
                  </a:lnTo>
                  <a:close/>
                </a:path>
              </a:pathLst>
            </a:custGeom>
            <a:solidFill>
              <a:srgbClr val="FDFA00"/>
            </a:solidFill>
            <a:ln w="9525">
              <a:noFill/>
              <a:miter lim="800000"/>
              <a:headEnd/>
              <a:tailEnd/>
            </a:ln>
          </p:spPr>
          <p:txBody>
            <a:bodyPr lIns="101780" tIns="50892" rIns="101780" bIns="50892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ru-RU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63" name="Group 404"/>
            <p:cNvGrpSpPr>
              <a:grpSpLocks/>
            </p:cNvGrpSpPr>
            <p:nvPr/>
          </p:nvGrpSpPr>
          <p:grpSpPr bwMode="auto">
            <a:xfrm>
              <a:off x="9740375" y="139769"/>
              <a:ext cx="399990" cy="272794"/>
              <a:chOff x="4423" y="1252"/>
              <a:chExt cx="1453" cy="1182"/>
            </a:xfrm>
          </p:grpSpPr>
          <p:sp>
            <p:nvSpPr>
              <p:cNvPr id="66" name="Freeform 405"/>
              <p:cNvSpPr>
                <a:spLocks noEditPoints="1"/>
              </p:cNvSpPr>
              <p:nvPr/>
            </p:nvSpPr>
            <p:spPr bwMode="auto">
              <a:xfrm>
                <a:off x="4421" y="1250"/>
                <a:ext cx="1455" cy="1126"/>
              </a:xfrm>
              <a:custGeom>
                <a:avLst/>
                <a:gdLst>
                  <a:gd name="T0" fmla="*/ 2147483647 w 127"/>
                  <a:gd name="T1" fmla="*/ 2147483647 h 98"/>
                  <a:gd name="T2" fmla="*/ 2147483647 w 127"/>
                  <a:gd name="T3" fmla="*/ 2147483647 h 98"/>
                  <a:gd name="T4" fmla="*/ 2147483647 w 127"/>
                  <a:gd name="T5" fmla="*/ 2147483647 h 98"/>
                  <a:gd name="T6" fmla="*/ 2147483647 w 127"/>
                  <a:gd name="T7" fmla="*/ 2147483647 h 98"/>
                  <a:gd name="T8" fmla="*/ 2147483647 w 127"/>
                  <a:gd name="T9" fmla="*/ 0 h 98"/>
                  <a:gd name="T10" fmla="*/ 2147483647 w 127"/>
                  <a:gd name="T11" fmla="*/ 2147483647 h 98"/>
                  <a:gd name="T12" fmla="*/ 2147483647 w 127"/>
                  <a:gd name="T13" fmla="*/ 2147483647 h 98"/>
                  <a:gd name="T14" fmla="*/ 2147483647 w 127"/>
                  <a:gd name="T15" fmla="*/ 2147483647 h 98"/>
                  <a:gd name="T16" fmla="*/ 2147483647 w 127"/>
                  <a:gd name="T17" fmla="*/ 2147483647 h 98"/>
                  <a:gd name="T18" fmla="*/ 2147483647 w 127"/>
                  <a:gd name="T19" fmla="*/ 2147483647 h 98"/>
                  <a:gd name="T20" fmla="*/ 2147483647 w 127"/>
                  <a:gd name="T21" fmla="*/ 2147483647 h 98"/>
                  <a:gd name="T22" fmla="*/ 0 w 127"/>
                  <a:gd name="T23" fmla="*/ 2147483647 h 98"/>
                  <a:gd name="T24" fmla="*/ 2147483647 w 127"/>
                  <a:gd name="T25" fmla="*/ 0 h 98"/>
                  <a:gd name="T26" fmla="*/ 2147483647 w 127"/>
                  <a:gd name="T27" fmla="*/ 2147483647 h 98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127"/>
                  <a:gd name="T43" fmla="*/ 0 h 98"/>
                  <a:gd name="T44" fmla="*/ 127 w 127"/>
                  <a:gd name="T45" fmla="*/ 98 h 98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127" h="98">
                    <a:moveTo>
                      <a:pt x="111" y="89"/>
                    </a:moveTo>
                    <a:cubicBezTo>
                      <a:pt x="108" y="93"/>
                      <a:pt x="104" y="96"/>
                      <a:pt x="100" y="98"/>
                    </a:cubicBezTo>
                    <a:cubicBezTo>
                      <a:pt x="113" y="88"/>
                      <a:pt x="122" y="71"/>
                      <a:pt x="122" y="53"/>
                    </a:cubicBezTo>
                    <a:cubicBezTo>
                      <a:pt x="122" y="35"/>
                      <a:pt x="113" y="19"/>
                      <a:pt x="100" y="8"/>
                    </a:cubicBezTo>
                    <a:lnTo>
                      <a:pt x="104" y="0"/>
                    </a:lnTo>
                    <a:cubicBezTo>
                      <a:pt x="118" y="11"/>
                      <a:pt x="127" y="29"/>
                      <a:pt x="127" y="48"/>
                    </a:cubicBezTo>
                    <a:cubicBezTo>
                      <a:pt x="127" y="64"/>
                      <a:pt x="121" y="78"/>
                      <a:pt x="111" y="89"/>
                    </a:cubicBezTo>
                    <a:close/>
                    <a:moveTo>
                      <a:pt x="27" y="8"/>
                    </a:moveTo>
                    <a:cubicBezTo>
                      <a:pt x="14" y="19"/>
                      <a:pt x="5" y="35"/>
                      <a:pt x="5" y="53"/>
                    </a:cubicBezTo>
                    <a:cubicBezTo>
                      <a:pt x="5" y="71"/>
                      <a:pt x="14" y="88"/>
                      <a:pt x="27" y="98"/>
                    </a:cubicBezTo>
                    <a:cubicBezTo>
                      <a:pt x="23" y="96"/>
                      <a:pt x="19" y="93"/>
                      <a:pt x="16" y="89"/>
                    </a:cubicBezTo>
                    <a:cubicBezTo>
                      <a:pt x="6" y="78"/>
                      <a:pt x="0" y="64"/>
                      <a:pt x="0" y="48"/>
                    </a:cubicBezTo>
                    <a:cubicBezTo>
                      <a:pt x="0" y="29"/>
                      <a:pt x="9" y="11"/>
                      <a:pt x="23" y="0"/>
                    </a:cubicBezTo>
                    <a:lnTo>
                      <a:pt x="27" y="8"/>
                    </a:lnTo>
                    <a:close/>
                  </a:path>
                </a:pathLst>
              </a:custGeom>
              <a:solidFill>
                <a:srgbClr val="FFFFFF"/>
              </a:solidFill>
              <a:ln w="17463" cap="rnd">
                <a:solidFill>
                  <a:srgbClr val="C0C165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7" name="Freeform 406"/>
              <p:cNvSpPr>
                <a:spLocks noEditPoints="1"/>
              </p:cNvSpPr>
              <p:nvPr/>
            </p:nvSpPr>
            <p:spPr bwMode="auto">
              <a:xfrm>
                <a:off x="4474" y="1330"/>
                <a:ext cx="1339" cy="1086"/>
              </a:xfrm>
              <a:custGeom>
                <a:avLst/>
                <a:gdLst>
                  <a:gd name="T0" fmla="*/ 2147483647 w 117"/>
                  <a:gd name="T1" fmla="*/ 2147483647 h 94"/>
                  <a:gd name="T2" fmla="*/ 2147483647 w 117"/>
                  <a:gd name="T3" fmla="*/ 2147483647 h 94"/>
                  <a:gd name="T4" fmla="*/ 2147483647 w 117"/>
                  <a:gd name="T5" fmla="*/ 2147483647 h 94"/>
                  <a:gd name="T6" fmla="*/ 2147483647 w 117"/>
                  <a:gd name="T7" fmla="*/ 2147483647 h 94"/>
                  <a:gd name="T8" fmla="*/ 2147483647 w 117"/>
                  <a:gd name="T9" fmla="*/ 0 h 94"/>
                  <a:gd name="T10" fmla="*/ 2147483647 w 117"/>
                  <a:gd name="T11" fmla="*/ 2147483647 h 94"/>
                  <a:gd name="T12" fmla="*/ 2147483647 w 117"/>
                  <a:gd name="T13" fmla="*/ 2147483647 h 94"/>
                  <a:gd name="T14" fmla="*/ 2147483647 w 117"/>
                  <a:gd name="T15" fmla="*/ 2147483647 h 94"/>
                  <a:gd name="T16" fmla="*/ 2147483647 w 117"/>
                  <a:gd name="T17" fmla="*/ 2147483647 h 94"/>
                  <a:gd name="T18" fmla="*/ 2147483647 w 117"/>
                  <a:gd name="T19" fmla="*/ 2147483647 h 94"/>
                  <a:gd name="T20" fmla="*/ 2147483647 w 117"/>
                  <a:gd name="T21" fmla="*/ 2147483647 h 94"/>
                  <a:gd name="T22" fmla="*/ 0 w 117"/>
                  <a:gd name="T23" fmla="*/ 2147483647 h 94"/>
                  <a:gd name="T24" fmla="*/ 2147483647 w 117"/>
                  <a:gd name="T25" fmla="*/ 0 h 94"/>
                  <a:gd name="T26" fmla="*/ 2147483647 w 117"/>
                  <a:gd name="T27" fmla="*/ 2147483647 h 94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117"/>
                  <a:gd name="T43" fmla="*/ 0 h 94"/>
                  <a:gd name="T44" fmla="*/ 117 w 117"/>
                  <a:gd name="T45" fmla="*/ 94 h 94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117" h="94">
                    <a:moveTo>
                      <a:pt x="95" y="90"/>
                    </a:moveTo>
                    <a:cubicBezTo>
                      <a:pt x="93" y="92"/>
                      <a:pt x="91" y="93"/>
                      <a:pt x="88" y="94"/>
                    </a:cubicBezTo>
                    <a:cubicBezTo>
                      <a:pt x="102" y="84"/>
                      <a:pt x="111" y="68"/>
                      <a:pt x="111" y="50"/>
                    </a:cubicBezTo>
                    <a:cubicBezTo>
                      <a:pt x="111" y="34"/>
                      <a:pt x="103" y="18"/>
                      <a:pt x="91" y="9"/>
                    </a:cubicBezTo>
                    <a:lnTo>
                      <a:pt x="95" y="0"/>
                    </a:lnTo>
                    <a:cubicBezTo>
                      <a:pt x="108" y="11"/>
                      <a:pt x="117" y="27"/>
                      <a:pt x="117" y="45"/>
                    </a:cubicBezTo>
                    <a:cubicBezTo>
                      <a:pt x="117" y="63"/>
                      <a:pt x="108" y="80"/>
                      <a:pt x="95" y="90"/>
                    </a:cubicBezTo>
                    <a:close/>
                    <a:moveTo>
                      <a:pt x="26" y="9"/>
                    </a:moveTo>
                    <a:cubicBezTo>
                      <a:pt x="14" y="19"/>
                      <a:pt x="6" y="34"/>
                      <a:pt x="6" y="50"/>
                    </a:cubicBezTo>
                    <a:cubicBezTo>
                      <a:pt x="6" y="68"/>
                      <a:pt x="15" y="84"/>
                      <a:pt x="29" y="94"/>
                    </a:cubicBezTo>
                    <a:cubicBezTo>
                      <a:pt x="26" y="93"/>
                      <a:pt x="24" y="92"/>
                      <a:pt x="22" y="90"/>
                    </a:cubicBezTo>
                    <a:cubicBezTo>
                      <a:pt x="9" y="80"/>
                      <a:pt x="0" y="63"/>
                      <a:pt x="0" y="45"/>
                    </a:cubicBezTo>
                    <a:cubicBezTo>
                      <a:pt x="0" y="27"/>
                      <a:pt x="9" y="11"/>
                      <a:pt x="22" y="0"/>
                    </a:cubicBezTo>
                    <a:lnTo>
                      <a:pt x="26" y="9"/>
                    </a:lnTo>
                    <a:close/>
                  </a:path>
                </a:pathLst>
              </a:custGeom>
              <a:solidFill>
                <a:srgbClr val="0074C5"/>
              </a:solidFill>
              <a:ln w="17463" cap="rnd">
                <a:solidFill>
                  <a:srgbClr val="C0C165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8" name="Freeform 407"/>
              <p:cNvSpPr>
                <a:spLocks noEditPoints="1"/>
              </p:cNvSpPr>
              <p:nvPr/>
            </p:nvSpPr>
            <p:spPr bwMode="auto">
              <a:xfrm>
                <a:off x="4537" y="1434"/>
                <a:ext cx="1204" cy="1000"/>
              </a:xfrm>
              <a:custGeom>
                <a:avLst/>
                <a:gdLst>
                  <a:gd name="T0" fmla="*/ 2147483647 w 105"/>
                  <a:gd name="T1" fmla="*/ 2147483647 h 87"/>
                  <a:gd name="T2" fmla="*/ 2147483647 w 105"/>
                  <a:gd name="T3" fmla="*/ 2147483647 h 87"/>
                  <a:gd name="T4" fmla="*/ 2147483647 w 105"/>
                  <a:gd name="T5" fmla="*/ 2147483647 h 87"/>
                  <a:gd name="T6" fmla="*/ 2147483647 w 105"/>
                  <a:gd name="T7" fmla="*/ 2147483647 h 87"/>
                  <a:gd name="T8" fmla="*/ 2147483647 w 105"/>
                  <a:gd name="T9" fmla="*/ 0 h 87"/>
                  <a:gd name="T10" fmla="*/ 2147483647 w 105"/>
                  <a:gd name="T11" fmla="*/ 2147483647 h 87"/>
                  <a:gd name="T12" fmla="*/ 2147483647 w 105"/>
                  <a:gd name="T13" fmla="*/ 2147483647 h 87"/>
                  <a:gd name="T14" fmla="*/ 2147483647 w 105"/>
                  <a:gd name="T15" fmla="*/ 2147483647 h 87"/>
                  <a:gd name="T16" fmla="*/ 2147483647 w 105"/>
                  <a:gd name="T17" fmla="*/ 2147483647 h 87"/>
                  <a:gd name="T18" fmla="*/ 2147483647 w 105"/>
                  <a:gd name="T19" fmla="*/ 2147483647 h 87"/>
                  <a:gd name="T20" fmla="*/ 2147483647 w 105"/>
                  <a:gd name="T21" fmla="*/ 2147483647 h 87"/>
                  <a:gd name="T22" fmla="*/ 0 w 105"/>
                  <a:gd name="T23" fmla="*/ 2147483647 h 87"/>
                  <a:gd name="T24" fmla="*/ 2147483647 w 105"/>
                  <a:gd name="T25" fmla="*/ 0 h 87"/>
                  <a:gd name="T26" fmla="*/ 2147483647 w 105"/>
                  <a:gd name="T27" fmla="*/ 2147483647 h 87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105"/>
                  <a:gd name="T43" fmla="*/ 0 h 87"/>
                  <a:gd name="T44" fmla="*/ 105 w 105"/>
                  <a:gd name="T45" fmla="*/ 87 h 87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105" h="87">
                    <a:moveTo>
                      <a:pt x="82" y="85"/>
                    </a:moveTo>
                    <a:cubicBezTo>
                      <a:pt x="81" y="86"/>
                      <a:pt x="79" y="86"/>
                      <a:pt x="78" y="87"/>
                    </a:cubicBezTo>
                    <a:cubicBezTo>
                      <a:pt x="91" y="79"/>
                      <a:pt x="100" y="64"/>
                      <a:pt x="100" y="47"/>
                    </a:cubicBezTo>
                    <a:cubicBezTo>
                      <a:pt x="100" y="31"/>
                      <a:pt x="93" y="17"/>
                      <a:pt x="81" y="8"/>
                    </a:cubicBezTo>
                    <a:lnTo>
                      <a:pt x="85" y="0"/>
                    </a:lnTo>
                    <a:cubicBezTo>
                      <a:pt x="97" y="9"/>
                      <a:pt x="105" y="25"/>
                      <a:pt x="105" y="41"/>
                    </a:cubicBezTo>
                    <a:cubicBezTo>
                      <a:pt x="105" y="59"/>
                      <a:pt x="96" y="75"/>
                      <a:pt x="82" y="85"/>
                    </a:cubicBezTo>
                    <a:close/>
                    <a:moveTo>
                      <a:pt x="24" y="8"/>
                    </a:moveTo>
                    <a:cubicBezTo>
                      <a:pt x="12" y="17"/>
                      <a:pt x="5" y="31"/>
                      <a:pt x="5" y="47"/>
                    </a:cubicBezTo>
                    <a:cubicBezTo>
                      <a:pt x="5" y="64"/>
                      <a:pt x="14" y="79"/>
                      <a:pt x="27" y="87"/>
                    </a:cubicBezTo>
                    <a:cubicBezTo>
                      <a:pt x="26" y="86"/>
                      <a:pt x="24" y="86"/>
                      <a:pt x="23" y="85"/>
                    </a:cubicBezTo>
                    <a:cubicBezTo>
                      <a:pt x="9" y="75"/>
                      <a:pt x="0" y="59"/>
                      <a:pt x="0" y="41"/>
                    </a:cubicBezTo>
                    <a:cubicBezTo>
                      <a:pt x="0" y="25"/>
                      <a:pt x="8" y="10"/>
                      <a:pt x="20" y="0"/>
                    </a:cubicBezTo>
                    <a:lnTo>
                      <a:pt x="24" y="8"/>
                    </a:lnTo>
                    <a:close/>
                  </a:path>
                </a:pathLst>
              </a:custGeom>
              <a:solidFill>
                <a:srgbClr val="EB3D00"/>
              </a:solidFill>
              <a:ln w="17463" cap="rnd">
                <a:solidFill>
                  <a:srgbClr val="C0C165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64" name="Oval 408"/>
            <p:cNvSpPr>
              <a:spLocks noChangeArrowheads="1"/>
            </p:cNvSpPr>
            <p:nvPr/>
          </p:nvSpPr>
          <p:spPr bwMode="auto">
            <a:xfrm>
              <a:off x="10180281" y="267857"/>
              <a:ext cx="34411" cy="29080"/>
            </a:xfrm>
            <a:prstGeom prst="ellipse">
              <a:avLst/>
            </a:prstGeom>
            <a:solidFill>
              <a:srgbClr val="FDFA00"/>
            </a:solidFill>
            <a:ln w="0">
              <a:solidFill>
                <a:srgbClr val="24211D"/>
              </a:solidFill>
              <a:round/>
              <a:headEnd/>
              <a:tailEnd/>
            </a:ln>
          </p:spPr>
          <p:txBody>
            <a:bodyPr lIns="101752" tIns="50877" rIns="101752" bIns="50877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en-US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5" name="Oval 409"/>
            <p:cNvSpPr>
              <a:spLocks noChangeArrowheads="1"/>
            </p:cNvSpPr>
            <p:nvPr/>
          </p:nvSpPr>
          <p:spPr bwMode="auto">
            <a:xfrm>
              <a:off x="9653660" y="265319"/>
              <a:ext cx="33034" cy="29080"/>
            </a:xfrm>
            <a:prstGeom prst="ellipse">
              <a:avLst/>
            </a:prstGeom>
            <a:solidFill>
              <a:srgbClr val="EFEC50"/>
            </a:solidFill>
            <a:ln w="0">
              <a:solidFill>
                <a:srgbClr val="24211D"/>
              </a:solidFill>
              <a:round/>
              <a:headEnd/>
              <a:tailEnd/>
            </a:ln>
          </p:spPr>
          <p:txBody>
            <a:bodyPr lIns="101752" tIns="50877" rIns="101752" bIns="50877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en-US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484" name="Прямоугольник 483"/>
          <p:cNvSpPr/>
          <p:nvPr/>
        </p:nvSpPr>
        <p:spPr>
          <a:xfrm>
            <a:off x="6530" y="732343"/>
            <a:ext cx="2887422" cy="232832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Прогноз </a:t>
            </a:r>
            <a:r>
              <a:rPr lang="ru-RU" sz="1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метеопараметров</a:t>
            </a:r>
            <a:endParaRPr lang="ru-RU" sz="14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9" name="Text Box 2"/>
          <p:cNvSpPr txBox="1">
            <a:spLocks noChangeArrowheads="1"/>
          </p:cNvSpPr>
          <p:nvPr/>
        </p:nvSpPr>
        <p:spPr bwMode="auto">
          <a:xfrm>
            <a:off x="-7937" y="-117"/>
            <a:ext cx="12199937" cy="723106"/>
          </a:xfrm>
          <a:prstGeom prst="rect">
            <a:avLst/>
          </a:prstGeom>
          <a:solidFill>
            <a:srgbClr val="204D8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7855" tIns="38928" rIns="77855" bIns="38928" anchor="ctr"/>
          <a:lstStyle>
            <a:defPPr>
              <a:defRPr lang="ru-RU"/>
            </a:defPPr>
            <a:lvl1pPr algn="ctr" defTabSz="778206" fontAlgn="base">
              <a:spcBef>
                <a:spcPct val="0"/>
              </a:spcBef>
              <a:spcAft>
                <a:spcPct val="0"/>
              </a:spcAft>
              <a:defRPr sz="1400" ker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389626" defTabSz="779252" fontAlgn="base">
              <a:spcBef>
                <a:spcPct val="0"/>
              </a:spcBef>
              <a:spcAft>
                <a:spcPct val="0"/>
              </a:spcAft>
              <a:defRPr sz="1500"/>
            </a:lvl2pPr>
            <a:lvl3pPr marL="779252" defTabSz="779252" fontAlgn="base">
              <a:spcBef>
                <a:spcPct val="0"/>
              </a:spcBef>
              <a:spcAft>
                <a:spcPct val="0"/>
              </a:spcAft>
              <a:defRPr sz="1500"/>
            </a:lvl3pPr>
            <a:lvl4pPr marL="1168878" defTabSz="779252" fontAlgn="base">
              <a:spcBef>
                <a:spcPct val="0"/>
              </a:spcBef>
              <a:spcAft>
                <a:spcPct val="0"/>
              </a:spcAft>
              <a:defRPr sz="1500"/>
            </a:lvl4pPr>
            <a:lvl5pPr marL="1558503" defTabSz="779252" fontAlgn="base">
              <a:spcBef>
                <a:spcPct val="0"/>
              </a:spcBef>
              <a:spcAft>
                <a:spcPct val="0"/>
              </a:spcAft>
              <a:defRPr sz="1500"/>
            </a:lvl5pPr>
            <a:lvl6pPr marL="1948129" defTabSz="779252">
              <a:defRPr sz="1500"/>
            </a:lvl6pPr>
            <a:lvl7pPr marL="2337755" defTabSz="779252">
              <a:defRPr sz="1500"/>
            </a:lvl7pPr>
            <a:lvl8pPr marL="2727381" defTabSz="779252">
              <a:defRPr sz="1500"/>
            </a:lvl8pPr>
            <a:lvl9pPr marL="3117007" defTabSz="779252">
              <a:defRPr sz="1500"/>
            </a:lvl9pPr>
          </a:lstStyle>
          <a:p>
            <a:r>
              <a:rPr lang="ru-RU" kern="1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РАСЧЕТ ПОСЛЕДСТВИЙ (МОДЕЛЬ) ПОДТОПЛЕНИЯ</a:t>
            </a:r>
            <a:endParaRPr lang="ru-RU" i="1" kern="12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altLang="ru-RU" kern="1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С. ВАСИСС ТАРСКОГО МУНИЦИПАЛЬНОГО РАЙОНА ОМСКОЙ ОБЛАСТИ</a:t>
            </a:r>
          </a:p>
          <a:p>
            <a:r>
              <a:rPr lang="ru-RU" altLang="ru-RU" kern="1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(НА 22-23.04.2024)</a:t>
            </a:r>
            <a:endParaRPr lang="ru-RU" altLang="ru-RU" kern="12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6531" y="965174"/>
            <a:ext cx="2890237" cy="15973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7" name="Прямоугольник 446"/>
          <p:cNvSpPr/>
          <p:nvPr/>
        </p:nvSpPr>
        <p:spPr>
          <a:xfrm>
            <a:off x="6531" y="2562550"/>
            <a:ext cx="2890236" cy="240727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5" tIns="60957" rIns="121915" bIns="60957" rtlCol="0" anchor="ctr"/>
          <a:lstStyle/>
          <a:p>
            <a:pPr algn="ctr"/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Карта высот</a:t>
            </a:r>
          </a:p>
        </p:txBody>
      </p:sp>
      <p:sp>
        <p:nvSpPr>
          <p:cNvPr id="514" name="Прямоугольник 513"/>
          <p:cNvSpPr/>
          <p:nvPr/>
        </p:nvSpPr>
        <p:spPr>
          <a:xfrm>
            <a:off x="6531" y="2807252"/>
            <a:ext cx="2890237" cy="158642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7" name="Text Box 97"/>
          <p:cNvSpPr txBox="1">
            <a:spLocks noChangeArrowheads="1"/>
          </p:cNvSpPr>
          <p:nvPr/>
        </p:nvSpPr>
        <p:spPr bwMode="auto">
          <a:xfrm>
            <a:off x="10109626" y="4163465"/>
            <a:ext cx="1888067" cy="3262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70647" tIns="85325" rIns="170647" bIns="85325">
            <a:spAutoFit/>
          </a:bodyPr>
          <a:lstStyle>
            <a:lvl1pPr defTabSz="1279525">
              <a:defRPr sz="20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1279525">
              <a:defRPr sz="20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1279525">
              <a:defRPr sz="20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1279525">
              <a:defRPr sz="20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1279525">
              <a:defRPr sz="20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1279525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1279525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1279525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1279525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defRPr/>
            </a:pPr>
            <a:r>
              <a:rPr lang="ru-RU" altLang="ru-RU" sz="1000" b="0" kern="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Условные обозначения</a:t>
            </a:r>
          </a:p>
        </p:txBody>
      </p:sp>
      <p:sp>
        <p:nvSpPr>
          <p:cNvPr id="449" name="Text Box 97"/>
          <p:cNvSpPr txBox="1">
            <a:spLocks noChangeArrowheads="1"/>
          </p:cNvSpPr>
          <p:nvPr/>
        </p:nvSpPr>
        <p:spPr bwMode="auto">
          <a:xfrm>
            <a:off x="10243871" y="4795790"/>
            <a:ext cx="784436" cy="2265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>
            <a:lvl1pPr defTabSz="1279525">
              <a:defRPr sz="20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1279525">
              <a:defRPr sz="20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1279525">
              <a:defRPr sz="20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1279525">
              <a:defRPr sz="20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1279525">
              <a:defRPr sz="20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1279525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1279525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1279525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1279525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defRPr/>
            </a:pPr>
            <a:r>
              <a:rPr lang="ru-RU" altLang="ru-RU" sz="1000" b="0" kern="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- </a:t>
            </a:r>
            <a:r>
              <a:rPr lang="ru-RU" altLang="ru-RU" sz="1000" b="0" kern="0" dirty="0" err="1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гидропост</a:t>
            </a:r>
            <a:endParaRPr lang="ru-RU" altLang="ru-RU" sz="1000" b="0" kern="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50" name="AutoShape 9"/>
          <p:cNvSpPr>
            <a:spLocks noChangeArrowheads="1"/>
          </p:cNvSpPr>
          <p:nvPr/>
        </p:nvSpPr>
        <p:spPr bwMode="auto">
          <a:xfrm>
            <a:off x="10003135" y="4845782"/>
            <a:ext cx="169407" cy="126609"/>
          </a:xfrm>
          <a:prstGeom prst="triangle">
            <a:avLst>
              <a:gd name="adj" fmla="val 49991"/>
            </a:avLst>
          </a:prstGeom>
          <a:solidFill>
            <a:srgbClr val="00B050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lIns="91253" tIns="45623" rIns="91253" bIns="45623" anchor="ctr"/>
          <a:lstStyle/>
          <a:p>
            <a:endParaRPr lang="ru-RU" sz="14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51" name="Прямоугольник 450"/>
          <p:cNvSpPr/>
          <p:nvPr/>
        </p:nvSpPr>
        <p:spPr bwMode="auto">
          <a:xfrm>
            <a:off x="10013685" y="5077830"/>
            <a:ext cx="150282" cy="150284"/>
          </a:xfrm>
          <a:prstGeom prst="rect">
            <a:avLst/>
          </a:prstGeom>
          <a:solidFill>
            <a:srgbClr val="FF0000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52" name="Прямоугольник 451"/>
          <p:cNvSpPr/>
          <p:nvPr/>
        </p:nvSpPr>
        <p:spPr bwMode="auto">
          <a:xfrm>
            <a:off x="10013685" y="5296734"/>
            <a:ext cx="148167" cy="133349"/>
          </a:xfrm>
          <a:prstGeom prst="rect">
            <a:avLst/>
          </a:prstGeom>
          <a:solidFill>
            <a:srgbClr val="0000FF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53" name="Text Box 97"/>
          <p:cNvSpPr txBox="1">
            <a:spLocks noChangeArrowheads="1"/>
          </p:cNvSpPr>
          <p:nvPr/>
        </p:nvSpPr>
        <p:spPr bwMode="auto">
          <a:xfrm>
            <a:off x="10243871" y="5039676"/>
            <a:ext cx="887029" cy="2265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>
            <a:lvl1pPr defTabSz="1279525">
              <a:defRPr sz="20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1279525">
              <a:defRPr sz="20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1279525">
              <a:defRPr sz="20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1279525">
              <a:defRPr sz="20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1279525">
              <a:defRPr sz="20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1279525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1279525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1279525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1279525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defRPr/>
            </a:pPr>
            <a:r>
              <a:rPr lang="ru-RU" altLang="ru-RU" sz="1000" b="0" kern="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- </a:t>
            </a:r>
            <a:r>
              <a:rPr lang="ru-RU" altLang="ru-RU" sz="1000" b="0" kern="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подтоплено</a:t>
            </a:r>
            <a:endParaRPr lang="ru-RU" altLang="ru-RU" sz="1000" b="0" kern="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54" name="Text Box 97"/>
          <p:cNvSpPr txBox="1">
            <a:spLocks noChangeArrowheads="1"/>
          </p:cNvSpPr>
          <p:nvPr/>
        </p:nvSpPr>
        <p:spPr bwMode="auto">
          <a:xfrm>
            <a:off x="10243871" y="5250112"/>
            <a:ext cx="1920966" cy="2265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>
            <a:lvl1pPr defTabSz="1279525">
              <a:defRPr sz="20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1279525">
              <a:defRPr sz="20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1279525">
              <a:defRPr sz="20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1279525">
              <a:defRPr sz="20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1279525">
              <a:defRPr sz="20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1279525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1279525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1279525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1279525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defRPr/>
            </a:pPr>
            <a:r>
              <a:rPr lang="ru-RU" altLang="ru-RU" sz="1000" b="0" kern="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- </a:t>
            </a:r>
            <a:r>
              <a:rPr lang="ru-RU" altLang="ru-RU" sz="1000" b="0" kern="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прогнозируется подтопление</a:t>
            </a:r>
            <a:endParaRPr lang="ru-RU" altLang="ru-RU" sz="1000" b="0" kern="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55" name="Text Box 97"/>
          <p:cNvSpPr txBox="1">
            <a:spLocks noChangeArrowheads="1"/>
          </p:cNvSpPr>
          <p:nvPr/>
        </p:nvSpPr>
        <p:spPr bwMode="auto">
          <a:xfrm>
            <a:off x="10121848" y="5412313"/>
            <a:ext cx="1553737" cy="3261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170627" tIns="85315" rIns="170627" bIns="85315">
            <a:spAutoFit/>
          </a:bodyPr>
          <a:lstStyle>
            <a:lvl1pPr defTabSz="1279525">
              <a:defRPr sz="20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1279525">
              <a:defRPr sz="20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1279525">
              <a:defRPr sz="20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1279525">
              <a:defRPr sz="20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1279525">
              <a:defRPr sz="20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1279525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1279525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1279525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1279525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defRPr/>
            </a:pPr>
            <a:r>
              <a:rPr lang="ru-RU" altLang="ru-RU" sz="1000" b="0" kern="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- зона подтопления</a:t>
            </a:r>
          </a:p>
        </p:txBody>
      </p:sp>
      <p:sp>
        <p:nvSpPr>
          <p:cNvPr id="456" name="Полилиния 455"/>
          <p:cNvSpPr/>
          <p:nvPr/>
        </p:nvSpPr>
        <p:spPr>
          <a:xfrm>
            <a:off x="10038143" y="5521357"/>
            <a:ext cx="148568" cy="108099"/>
          </a:xfrm>
          <a:custGeom>
            <a:avLst/>
            <a:gdLst>
              <a:gd name="connsiteX0" fmla="*/ 0 w 325925"/>
              <a:gd name="connsiteY0" fmla="*/ 73060 h 244640"/>
              <a:gd name="connsiteX1" fmla="*/ 0 w 325925"/>
              <a:gd name="connsiteY1" fmla="*/ 73060 h 244640"/>
              <a:gd name="connsiteX2" fmla="*/ 262551 w 325925"/>
              <a:gd name="connsiteY2" fmla="*/ 236022 h 244640"/>
              <a:gd name="connsiteX3" fmla="*/ 325925 w 325925"/>
              <a:gd name="connsiteY3" fmla="*/ 199808 h 244640"/>
              <a:gd name="connsiteX4" fmla="*/ 298764 w 325925"/>
              <a:gd name="connsiteY4" fmla="*/ 54953 h 244640"/>
              <a:gd name="connsiteX5" fmla="*/ 280657 w 325925"/>
              <a:gd name="connsiteY5" fmla="*/ 27792 h 244640"/>
              <a:gd name="connsiteX6" fmla="*/ 226337 w 325925"/>
              <a:gd name="connsiteY6" fmla="*/ 632 h 244640"/>
              <a:gd name="connsiteX7" fmla="*/ 81481 w 325925"/>
              <a:gd name="connsiteY7" fmla="*/ 27792 h 244640"/>
              <a:gd name="connsiteX8" fmla="*/ 45267 w 325925"/>
              <a:gd name="connsiteY8" fmla="*/ 73060 h 244640"/>
              <a:gd name="connsiteX9" fmla="*/ 0 w 325925"/>
              <a:gd name="connsiteY9" fmla="*/ 73060 h 2446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25925" h="244640">
                <a:moveTo>
                  <a:pt x="0" y="73060"/>
                </a:moveTo>
                <a:lnTo>
                  <a:pt x="0" y="73060"/>
                </a:lnTo>
                <a:cubicBezTo>
                  <a:pt x="87517" y="127381"/>
                  <a:pt x="169897" y="191019"/>
                  <a:pt x="262551" y="236022"/>
                </a:cubicBezTo>
                <a:cubicBezTo>
                  <a:pt x="314355" y="261184"/>
                  <a:pt x="317268" y="225779"/>
                  <a:pt x="325925" y="199808"/>
                </a:cubicBezTo>
                <a:cubicBezTo>
                  <a:pt x="322739" y="167949"/>
                  <a:pt x="321574" y="89169"/>
                  <a:pt x="298764" y="54953"/>
                </a:cubicBezTo>
                <a:cubicBezTo>
                  <a:pt x="292728" y="45899"/>
                  <a:pt x="288351" y="35486"/>
                  <a:pt x="280657" y="27792"/>
                </a:cubicBezTo>
                <a:cubicBezTo>
                  <a:pt x="263107" y="10241"/>
                  <a:pt x="248428" y="7995"/>
                  <a:pt x="226337" y="632"/>
                </a:cubicBezTo>
                <a:cubicBezTo>
                  <a:pt x="205508" y="2234"/>
                  <a:pt x="111594" y="-9850"/>
                  <a:pt x="81481" y="27792"/>
                </a:cubicBezTo>
                <a:cubicBezTo>
                  <a:pt x="46674" y="71301"/>
                  <a:pt x="105810" y="42789"/>
                  <a:pt x="45267" y="73060"/>
                </a:cubicBezTo>
                <a:cubicBezTo>
                  <a:pt x="36731" y="77328"/>
                  <a:pt x="7544" y="73060"/>
                  <a:pt x="0" y="73060"/>
                </a:cubicBezTo>
                <a:close/>
              </a:path>
            </a:pathLst>
          </a:custGeom>
          <a:solidFill>
            <a:srgbClr val="00B0F0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0" tIns="45715" rIns="91430" bIns="45715" rtlCol="0" anchor="ctr"/>
          <a:lstStyle/>
          <a:p>
            <a:pPr algn="ctr"/>
            <a:endParaRPr lang="ru-RU" sz="10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57" name="TextBox 5"/>
          <p:cNvSpPr txBox="1">
            <a:spLocks noChangeArrowheads="1"/>
          </p:cNvSpPr>
          <p:nvPr/>
        </p:nvSpPr>
        <p:spPr bwMode="auto">
          <a:xfrm>
            <a:off x="10944336" y="4541082"/>
            <a:ext cx="1154718" cy="23866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1980" rIns="0" bIns="4198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defRPr/>
            </a:pPr>
            <a:r>
              <a:rPr lang="ru-RU" sz="1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населенный пункт</a:t>
            </a:r>
          </a:p>
        </p:txBody>
      </p:sp>
      <p:sp>
        <p:nvSpPr>
          <p:cNvPr id="458" name="Прямоугольная выноска 457"/>
          <p:cNvSpPr>
            <a:spLocks noChangeArrowheads="1"/>
          </p:cNvSpPr>
          <p:nvPr/>
        </p:nvSpPr>
        <p:spPr bwMode="auto">
          <a:xfrm>
            <a:off x="10027366" y="4570454"/>
            <a:ext cx="840577" cy="203664"/>
          </a:xfrm>
          <a:prstGeom prst="wedgeRectCallout">
            <a:avLst>
              <a:gd name="adj1" fmla="val -7762"/>
              <a:gd name="adj2" fmla="val -3969"/>
            </a:avLst>
          </a:prstGeom>
          <a:solidFill>
            <a:srgbClr val="FFFF00"/>
          </a:solidFill>
          <a:ln w="9525" algn="ctr">
            <a:noFill/>
            <a:miter lim="800000"/>
            <a:headEnd/>
            <a:tailEnd/>
          </a:ln>
        </p:spPr>
        <p:txBody>
          <a:bodyPr wrap="square" lIns="49289" tIns="24647" rIns="49289" bIns="24647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ct val="0"/>
              </a:spcBef>
            </a:pPr>
            <a:r>
              <a:rPr lang="ru-RU" altLang="ru-RU" sz="1000" i="1" dirty="0" err="1">
                <a:latin typeface="Arial" panose="020B0604020202020204" pitchFamily="34" charset="0"/>
                <a:cs typeface="Arial" panose="020B0604020202020204" pitchFamily="34" charset="0"/>
              </a:rPr>
              <a:t>Курджиново</a:t>
            </a:r>
            <a:endParaRPr lang="ru-RU" altLang="ru-RU" sz="10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459" name="Прямая соединительная линия 458"/>
          <p:cNvCxnSpPr/>
          <p:nvPr/>
        </p:nvCxnSpPr>
        <p:spPr>
          <a:xfrm>
            <a:off x="10035342" y="5758656"/>
            <a:ext cx="148568" cy="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0" name="Text Box 97"/>
          <p:cNvSpPr txBox="1">
            <a:spLocks noChangeArrowheads="1"/>
          </p:cNvSpPr>
          <p:nvPr/>
        </p:nvSpPr>
        <p:spPr bwMode="auto">
          <a:xfrm>
            <a:off x="10125167" y="5578521"/>
            <a:ext cx="2039670" cy="3261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170627" tIns="85315" rIns="170627" bIns="85315">
            <a:spAutoFit/>
          </a:bodyPr>
          <a:lstStyle>
            <a:lvl1pPr defTabSz="1279525">
              <a:defRPr sz="20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1279525">
              <a:defRPr sz="20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1279525">
              <a:defRPr sz="20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1279525">
              <a:defRPr sz="20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1279525">
              <a:defRPr sz="20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1279525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1279525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1279525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1279525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defRPr/>
            </a:pPr>
            <a:r>
              <a:rPr lang="ru-RU" altLang="ru-RU" sz="1000" b="0" kern="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- </a:t>
            </a:r>
            <a:r>
              <a:rPr lang="ru-RU" altLang="ru-RU" sz="1000" b="0" kern="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подтопленные автодороги</a:t>
            </a:r>
            <a:endParaRPr lang="ru-RU" altLang="ru-RU" sz="1000" b="0" kern="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461" name="Прямая соединительная линия 460"/>
          <p:cNvCxnSpPr/>
          <p:nvPr/>
        </p:nvCxnSpPr>
        <p:spPr>
          <a:xfrm>
            <a:off x="10038007" y="5940378"/>
            <a:ext cx="148568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2" name="Text Box 97"/>
          <p:cNvSpPr txBox="1">
            <a:spLocks noChangeArrowheads="1"/>
          </p:cNvSpPr>
          <p:nvPr/>
        </p:nvSpPr>
        <p:spPr bwMode="auto">
          <a:xfrm>
            <a:off x="10127832" y="5760243"/>
            <a:ext cx="2039670" cy="3261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170627" tIns="85315" rIns="170627" bIns="85315">
            <a:spAutoFit/>
          </a:bodyPr>
          <a:lstStyle>
            <a:lvl1pPr defTabSz="1279525">
              <a:defRPr sz="20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1279525">
              <a:defRPr sz="20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1279525">
              <a:defRPr sz="20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1279525">
              <a:defRPr sz="20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1279525">
              <a:defRPr sz="20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1279525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1279525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1279525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1279525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defRPr/>
            </a:pPr>
            <a:r>
              <a:rPr lang="ru-RU" altLang="ru-RU" sz="1000" b="0" kern="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- </a:t>
            </a:r>
            <a:r>
              <a:rPr lang="ru-RU" altLang="ru-RU" sz="1000" b="0" kern="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подтопленные ж/д пути</a:t>
            </a:r>
            <a:endParaRPr lang="ru-RU" altLang="ru-RU" sz="1000" b="0" kern="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23" name="Rectangle 152"/>
          <p:cNvSpPr>
            <a:spLocks noChangeArrowheads="1"/>
          </p:cNvSpPr>
          <p:nvPr/>
        </p:nvSpPr>
        <p:spPr bwMode="auto">
          <a:xfrm>
            <a:off x="10454066" y="6303032"/>
            <a:ext cx="1728000" cy="538609"/>
          </a:xfrm>
          <a:prstGeom prst="rect">
            <a:avLst/>
          </a:prstGeom>
          <a:solidFill>
            <a:schemeClr val="bg1">
              <a:alpha val="96861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 lIns="22554" tIns="0" rIns="22554" bIns="0" anchor="ctr">
            <a:spAutoFit/>
          </a:bodyPr>
          <a:lstStyle/>
          <a:p>
            <a:pPr defTabSz="1727942">
              <a:spcBef>
                <a:spcPct val="0"/>
              </a:spcBef>
            </a:pPr>
            <a:r>
              <a:rPr lang="ru-RU" altLang="ru-RU" sz="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ГУ МЧС России по </a:t>
            </a:r>
            <a:r>
              <a:rPr lang="ru-RU" altLang="ru-RU" sz="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Омской области</a:t>
            </a:r>
            <a:r>
              <a:rPr lang="ru-RU" altLang="ru-RU" sz="700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defTabSz="1727942">
              <a:spcBef>
                <a:spcPct val="0"/>
              </a:spcBef>
            </a:pPr>
            <a:r>
              <a:rPr lang="ru-RU" altLang="ru-RU" sz="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АРМ №9 </a:t>
            </a:r>
            <a:endParaRPr lang="ru-RU" altLang="ru-RU" sz="7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defTabSz="1727942">
              <a:spcBef>
                <a:spcPct val="0"/>
              </a:spcBef>
            </a:pPr>
            <a:r>
              <a:rPr lang="ru-RU" altLang="ru-RU" sz="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22:00 </a:t>
            </a:r>
            <a:r>
              <a:rPr lang="ru-RU" altLang="ru-RU" sz="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23.04.2024</a:t>
            </a:r>
            <a:endParaRPr lang="ru-RU" altLang="ru-RU" sz="7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defTabSz="1727942">
              <a:spcBef>
                <a:spcPct val="0"/>
              </a:spcBef>
            </a:pPr>
            <a:r>
              <a:rPr lang="ru-RU" altLang="ru-RU" sz="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Исп</a:t>
            </a:r>
            <a:r>
              <a:rPr lang="ru-RU" altLang="ru-RU" sz="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altLang="ru-RU" sz="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Дударева А.В.</a:t>
            </a:r>
            <a:endParaRPr lang="ru-RU" altLang="ru-RU" sz="7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defTabSz="1727942">
              <a:spcBef>
                <a:spcPct val="0"/>
              </a:spcBef>
            </a:pPr>
            <a:r>
              <a:rPr lang="ru-RU" sz="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Тел. </a:t>
            </a:r>
            <a:r>
              <a:rPr lang="ru-RU" sz="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3322-2509</a:t>
            </a:r>
            <a:endParaRPr lang="ru-RU" sz="7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30" name="Рисунок 184"/>
          <p:cNvPicPr/>
          <p:nvPr/>
        </p:nvPicPr>
        <p:blipFill>
          <a:blip r:embed="rId5"/>
          <a:stretch/>
        </p:blipFill>
        <p:spPr>
          <a:xfrm>
            <a:off x="11455080" y="122396"/>
            <a:ext cx="543240" cy="478080"/>
          </a:xfrm>
          <a:prstGeom prst="rect">
            <a:avLst/>
          </a:prstGeom>
          <a:ln w="0">
            <a:noFill/>
          </a:ln>
        </p:spPr>
      </p:pic>
      <p:sp>
        <p:nvSpPr>
          <p:cNvPr id="424" name="Прямоугольная выноска 423"/>
          <p:cNvSpPr>
            <a:spLocks noChangeArrowheads="1"/>
          </p:cNvSpPr>
          <p:nvPr/>
        </p:nvSpPr>
        <p:spPr bwMode="auto">
          <a:xfrm>
            <a:off x="4863995" y="3251829"/>
            <a:ext cx="1027612" cy="203664"/>
          </a:xfrm>
          <a:prstGeom prst="wedgeRectCallout">
            <a:avLst>
              <a:gd name="adj1" fmla="val -7762"/>
              <a:gd name="adj2" fmla="val -3969"/>
            </a:avLst>
          </a:prstGeom>
          <a:solidFill>
            <a:srgbClr val="FFFF00"/>
          </a:solidFill>
          <a:ln w="9525" algn="ctr">
            <a:noFill/>
            <a:miter lim="800000"/>
            <a:headEnd/>
            <a:tailEnd/>
          </a:ln>
        </p:spPr>
        <p:txBody>
          <a:bodyPr wrap="square" lIns="49289" tIns="24647" rIns="49289" bIns="24647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ct val="0"/>
              </a:spcBef>
            </a:pPr>
            <a:r>
              <a:rPr lang="ru-RU" altLang="ru-RU" sz="1000" i="1" dirty="0" smtClean="0">
                <a:latin typeface="Arial" panose="020B0604020202020204" pitchFamily="34" charset="0"/>
                <a:cs typeface="Arial" panose="020B0604020202020204" pitchFamily="34" charset="0"/>
              </a:rPr>
              <a:t>с. </a:t>
            </a:r>
            <a:r>
              <a:rPr lang="ru-RU" altLang="ru-RU" sz="1000" i="1" dirty="0" smtClean="0">
                <a:latin typeface="Arial" panose="020B0604020202020204" pitchFamily="34" charset="0"/>
                <a:cs typeface="Arial" panose="020B0604020202020204" pitchFamily="34" charset="0"/>
              </a:rPr>
              <a:t>Васисс</a:t>
            </a:r>
            <a:endParaRPr lang="ru-RU" altLang="ru-RU" sz="10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421" name="Таблица 2"/>
          <p:cNvGraphicFramePr/>
          <p:nvPr>
            <p:extLst>
              <p:ext uri="{D42A27DB-BD31-4B8C-83A1-F6EECF244321}">
                <p14:modId xmlns:p14="http://schemas.microsoft.com/office/powerpoint/2010/main" val="4274484320"/>
              </p:ext>
            </p:extLst>
          </p:nvPr>
        </p:nvGraphicFramePr>
        <p:xfrm>
          <a:off x="10320193" y="2111780"/>
          <a:ext cx="1716840" cy="1971000"/>
        </p:xfrm>
        <a:graphic>
          <a:graphicData uri="http://schemas.openxmlformats.org/drawingml/2006/table">
            <a:tbl>
              <a:tblPr/>
              <a:tblGrid>
                <a:gridCol w="1716840"/>
              </a:tblGrid>
              <a:tr h="32508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tabLst>
                          <a:tab pos="0" algn="l"/>
                        </a:tabLst>
                      </a:pPr>
                      <a:r>
                        <a:rPr lang="ru-RU" sz="1000" b="1" strike="noStrike" spc="-1" dirty="0">
                          <a:solidFill>
                            <a:srgbClr val="000000"/>
                          </a:solidFill>
                          <a:latin typeface="Times New Roman"/>
                          <a:ea typeface="Arial"/>
                        </a:rPr>
                        <a:t>Гидропост </a:t>
                      </a:r>
                      <a:r>
                        <a:rPr lang="ru-RU" sz="1000" b="1" strike="noStrike" spc="-1" dirty="0" smtClean="0">
                          <a:solidFill>
                            <a:srgbClr val="000000"/>
                          </a:solidFill>
                          <a:latin typeface="Times New Roman"/>
                          <a:ea typeface="Arial"/>
                        </a:rPr>
                        <a:t> №</a:t>
                      </a:r>
                      <a:r>
                        <a:rPr lang="ru-RU" sz="1000" b="1" strike="noStrike" spc="-1" baseline="0" dirty="0" smtClean="0">
                          <a:solidFill>
                            <a:srgbClr val="000000"/>
                          </a:solidFill>
                          <a:latin typeface="Times New Roman"/>
                          <a:ea typeface="Arial"/>
                        </a:rPr>
                        <a:t> 11385</a:t>
                      </a:r>
                      <a:endParaRPr lang="ru-RU" sz="1000" b="0" strike="noStrike" spc="-1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36000" marR="36000">
                    <a:lnL w="6480">
                      <a:solidFill>
                        <a:srgbClr val="000000"/>
                      </a:solidFill>
                      <a:prstDash val="solid"/>
                    </a:lnL>
                    <a:lnR w="6480">
                      <a:solidFill>
                        <a:srgbClr val="000000"/>
                      </a:solidFill>
                      <a:prstDash val="solid"/>
                    </a:lnR>
                    <a:lnT w="6480">
                      <a:solidFill>
                        <a:srgbClr val="000000"/>
                      </a:solidFill>
                      <a:prstDash val="solid"/>
                    </a:lnT>
                    <a:lnB w="648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</a:tr>
              <a:tr h="32508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tabLst>
                          <a:tab pos="0" algn="l"/>
                        </a:tabLst>
                      </a:pPr>
                      <a:r>
                        <a:rPr lang="ru-RU" sz="1000" b="1" strike="noStrike" spc="-1" dirty="0">
                          <a:solidFill>
                            <a:srgbClr val="000000"/>
                          </a:solidFill>
                          <a:latin typeface="Times New Roman"/>
                          <a:ea typeface="Arial"/>
                        </a:rPr>
                        <a:t>Уровень ОЯ</a:t>
                      </a:r>
                      <a:endParaRPr lang="ru-RU" sz="1000" b="0" strike="noStrike" spc="-1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tabLst>
                          <a:tab pos="0" algn="l"/>
                        </a:tabLst>
                      </a:pPr>
                      <a:r>
                        <a:rPr lang="ru-RU" sz="1000" b="1" strike="noStrike" spc="-1" dirty="0" smtClean="0">
                          <a:solidFill>
                            <a:srgbClr val="000000"/>
                          </a:solidFill>
                          <a:latin typeface="Times New Roman"/>
                          <a:ea typeface="Arial"/>
                        </a:rPr>
                        <a:t>867</a:t>
                      </a:r>
                      <a:r>
                        <a:rPr lang="en-US" sz="1000" b="1" strike="noStrike" spc="-1" baseline="0" dirty="0" smtClean="0">
                          <a:solidFill>
                            <a:srgbClr val="000000"/>
                          </a:solidFill>
                          <a:latin typeface="Times New Roman"/>
                          <a:ea typeface="Arial"/>
                        </a:rPr>
                        <a:t> </a:t>
                      </a:r>
                      <a:r>
                        <a:rPr lang="ru-RU" sz="1000" b="1" strike="noStrike" spc="-1" baseline="0" dirty="0" smtClean="0">
                          <a:solidFill>
                            <a:srgbClr val="000000"/>
                          </a:solidFill>
                          <a:latin typeface="Times New Roman"/>
                          <a:ea typeface="Arial"/>
                        </a:rPr>
                        <a:t>(запас </a:t>
                      </a:r>
                      <a:r>
                        <a:rPr lang="ru-RU" sz="1000" b="1" strike="noStrike" spc="-1" baseline="0" dirty="0" smtClean="0">
                          <a:solidFill>
                            <a:srgbClr val="000000"/>
                          </a:solidFill>
                          <a:latin typeface="Times New Roman"/>
                          <a:ea typeface="Arial"/>
                        </a:rPr>
                        <a:t>27 см</a:t>
                      </a:r>
                      <a:r>
                        <a:rPr lang="ru-RU" sz="1000" b="1" strike="noStrike" spc="-1" baseline="0" dirty="0" smtClean="0">
                          <a:solidFill>
                            <a:srgbClr val="000000"/>
                          </a:solidFill>
                          <a:latin typeface="Times New Roman"/>
                          <a:ea typeface="Arial"/>
                        </a:rPr>
                        <a:t>)</a:t>
                      </a:r>
                      <a:endParaRPr lang="ru-RU" sz="1000" b="0" strike="noStrike" spc="-1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36000" marR="36000">
                    <a:lnL w="6480">
                      <a:solidFill>
                        <a:srgbClr val="000000"/>
                      </a:solidFill>
                      <a:prstDash val="solid"/>
                    </a:lnL>
                    <a:lnR w="6480">
                      <a:solidFill>
                        <a:srgbClr val="000000"/>
                      </a:solidFill>
                      <a:prstDash val="solid"/>
                    </a:lnR>
                    <a:lnT w="6480">
                      <a:solidFill>
                        <a:srgbClr val="000000"/>
                      </a:solidFill>
                      <a:prstDash val="solid"/>
                    </a:lnT>
                    <a:lnB w="648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</a:tr>
              <a:tr h="700560">
                <a:tc>
                  <a:txBody>
                    <a:bodyPr/>
                    <a:lstStyle/>
                    <a:p>
                      <a:pPr marL="0" marR="0" indent="0" algn="ctr" defTabSz="285115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0" algn="l"/>
                        </a:tabLst>
                        <a:defRPr/>
                      </a:pPr>
                      <a:r>
                        <a:rPr lang="ru-RU" sz="1000" b="0" strike="noStrike" spc="-1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19 </a:t>
                      </a:r>
                      <a:r>
                        <a:rPr lang="ru-RU" sz="1000" b="0" strike="noStrike" spc="-1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апреля </a:t>
                      </a:r>
                      <a:r>
                        <a:rPr kumimoji="0" lang="ru-RU" sz="1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anose="02020603050405020304" charset="0"/>
                          <a:ea typeface="+mn-ea"/>
                          <a:cs typeface="Times New Roman" panose="02020603050405020304" charset="0"/>
                        </a:rPr>
                        <a:t>563 (+56) </a:t>
                      </a:r>
                      <a:r>
                        <a:rPr kumimoji="0" lang="ru-RU" sz="1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anose="02020603050405020304" charset="0"/>
                          <a:ea typeface="+mn-ea"/>
                          <a:cs typeface="Times New Roman" panose="02020603050405020304" charset="0"/>
                        </a:rPr>
                        <a:t>см</a:t>
                      </a:r>
                    </a:p>
                    <a:p>
                      <a:pPr marL="0" marR="0" indent="0" algn="ctr" defTabSz="285115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0" algn="l"/>
                        </a:tabLst>
                        <a:defRPr/>
                      </a:pPr>
                      <a:r>
                        <a:rPr lang="ru-RU" sz="1000" b="0" strike="noStrike" spc="-1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20 </a:t>
                      </a:r>
                      <a:r>
                        <a:rPr lang="ru-RU" sz="1000" b="0" strike="noStrike" spc="-1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апреля </a:t>
                      </a:r>
                      <a:r>
                        <a:rPr kumimoji="0" lang="ru-RU" sz="1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anose="02020603050405020304" charset="0"/>
                          <a:ea typeface="+mn-ea"/>
                          <a:cs typeface="Times New Roman" panose="02020603050405020304" charset="0"/>
                        </a:rPr>
                        <a:t>659 (+96) </a:t>
                      </a:r>
                      <a:r>
                        <a:rPr kumimoji="0" lang="ru-RU" sz="1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anose="02020603050405020304" charset="0"/>
                          <a:ea typeface="+mn-ea"/>
                          <a:cs typeface="Times New Roman" panose="02020603050405020304" charset="0"/>
                        </a:rPr>
                        <a:t>см</a:t>
                      </a:r>
                      <a:endParaRPr lang="ru-RU" sz="1000" b="0" strike="noStrike" spc="-1" dirty="0" smtClean="0">
                        <a:latin typeface="Arial"/>
                      </a:endParaRPr>
                    </a:p>
                    <a:p>
                      <a:pPr marL="0" marR="0" indent="0" algn="ctr" defTabSz="285115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0" algn="l"/>
                        </a:tabLst>
                        <a:defRPr/>
                      </a:pPr>
                      <a:r>
                        <a:rPr lang="ru-RU" sz="1000" b="0" strike="noStrike" spc="-1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21 </a:t>
                      </a:r>
                      <a:r>
                        <a:rPr lang="ru-RU" sz="1000" b="0" strike="noStrike" spc="-1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апреля </a:t>
                      </a:r>
                      <a:r>
                        <a:rPr kumimoji="0" lang="ru-RU" sz="1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anose="02020603050405020304" charset="0"/>
                          <a:ea typeface="+mn-ea"/>
                          <a:cs typeface="Times New Roman" panose="02020603050405020304" charset="0"/>
                        </a:rPr>
                        <a:t>743 (+84) </a:t>
                      </a:r>
                      <a:r>
                        <a:rPr kumimoji="0" lang="ru-RU" sz="1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anose="02020603050405020304" charset="0"/>
                          <a:ea typeface="+mn-ea"/>
                          <a:cs typeface="Times New Roman" panose="02020603050405020304" charset="0"/>
                        </a:rPr>
                        <a:t>см</a:t>
                      </a:r>
                      <a:endParaRPr lang="ru-RU" sz="1000" b="0" strike="noStrike" spc="-1" dirty="0" smtClean="0">
                        <a:latin typeface="Arial"/>
                      </a:endParaRPr>
                    </a:p>
                    <a:p>
                      <a:pPr marL="0" marR="0" indent="0" algn="ctr" defTabSz="285115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0" algn="l"/>
                        </a:tabLst>
                        <a:defRPr/>
                      </a:pPr>
                      <a:r>
                        <a:rPr lang="ru-RU" sz="1000" b="0" strike="noStrike" spc="-1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22 </a:t>
                      </a:r>
                      <a:r>
                        <a:rPr lang="ru-RU" sz="1000" b="0" strike="noStrike" spc="-1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апреля </a:t>
                      </a:r>
                      <a:r>
                        <a:rPr kumimoji="0" lang="ru-RU" sz="1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anose="02020603050405020304" charset="0"/>
                          <a:ea typeface="+mn-ea"/>
                          <a:cs typeface="Times New Roman" panose="02020603050405020304" charset="0"/>
                        </a:rPr>
                        <a:t>803 (+60) </a:t>
                      </a:r>
                      <a:r>
                        <a:rPr kumimoji="0" lang="ru-RU" sz="1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anose="02020603050405020304" charset="0"/>
                          <a:ea typeface="+mn-ea"/>
                          <a:cs typeface="Times New Roman" panose="02020603050405020304" charset="0"/>
                        </a:rPr>
                        <a:t>см</a:t>
                      </a:r>
                      <a:endParaRPr lang="ru-RU" sz="1000" b="0" strike="noStrike" spc="-1" dirty="0" smtClean="0">
                        <a:latin typeface="Arial"/>
                      </a:endParaRPr>
                    </a:p>
                    <a:p>
                      <a:pPr marL="0" marR="0" indent="0" algn="ctr" defTabSz="285115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0" algn="l"/>
                        </a:tabLst>
                        <a:defRPr/>
                      </a:pPr>
                      <a:r>
                        <a:rPr lang="ru-RU" sz="1000" b="0" strike="noStrike" spc="-1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23 </a:t>
                      </a:r>
                      <a:r>
                        <a:rPr lang="ru-RU" sz="1000" b="0" strike="noStrike" spc="-1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апреля </a:t>
                      </a:r>
                      <a:r>
                        <a:rPr kumimoji="0" lang="ru-RU" sz="1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anose="02020603050405020304" charset="0"/>
                          <a:ea typeface="+mn-ea"/>
                          <a:cs typeface="Times New Roman" panose="02020603050405020304" charset="0"/>
                        </a:rPr>
                        <a:t>840 (+37) </a:t>
                      </a:r>
                      <a:r>
                        <a:rPr kumimoji="0" lang="ru-RU" sz="1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anose="02020603050405020304" charset="0"/>
                          <a:ea typeface="+mn-ea"/>
                          <a:cs typeface="Times New Roman" panose="02020603050405020304" charset="0"/>
                        </a:rPr>
                        <a:t>см</a:t>
                      </a:r>
                      <a:endParaRPr lang="ru-RU" sz="1000" b="0" strike="noStrike" spc="-1" dirty="0" smtClean="0">
                        <a:latin typeface="Arial"/>
                      </a:endParaRPr>
                    </a:p>
                  </a:txBody>
                  <a:tcPr marL="36000" marR="36000">
                    <a:lnL w="6480">
                      <a:solidFill>
                        <a:srgbClr val="000000"/>
                      </a:solidFill>
                      <a:prstDash val="solid"/>
                    </a:lnL>
                    <a:lnR w="6480">
                      <a:solidFill>
                        <a:srgbClr val="000000"/>
                      </a:solidFill>
                      <a:prstDash val="solid"/>
                    </a:lnR>
                    <a:lnT w="6480">
                      <a:solidFill>
                        <a:srgbClr val="000000"/>
                      </a:solidFill>
                      <a:prstDash val="solid"/>
                    </a:lnT>
                    <a:lnB w="648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</a:tr>
              <a:tr h="29772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tabLst>
                          <a:tab pos="0" algn="l"/>
                        </a:tabLst>
                      </a:pPr>
                      <a:r>
                        <a:rPr lang="ru-RU" sz="1000" b="1" strike="noStrike" spc="-1" dirty="0">
                          <a:solidFill>
                            <a:srgbClr val="000000"/>
                          </a:solidFill>
                          <a:latin typeface="Times New Roman"/>
                          <a:ea typeface="Arial"/>
                        </a:rPr>
                        <a:t>Прогноз на </a:t>
                      </a:r>
                      <a:r>
                        <a:rPr lang="ru-RU" sz="1000" b="1" strike="noStrike" spc="-1" dirty="0" smtClean="0">
                          <a:solidFill>
                            <a:srgbClr val="000000"/>
                          </a:solidFill>
                          <a:latin typeface="Times New Roman"/>
                          <a:ea typeface="Arial"/>
                        </a:rPr>
                        <a:t>24.04.2024 </a:t>
                      </a:r>
                      <a:endParaRPr lang="ru-RU" sz="1000" b="0" strike="noStrike" spc="-1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tabLst>
                          <a:tab pos="0" algn="l"/>
                        </a:tabLst>
                      </a:pPr>
                      <a:r>
                        <a:rPr lang="ru-RU" sz="1000" b="1" strike="noStrike" spc="-1" dirty="0" smtClean="0">
                          <a:solidFill>
                            <a:srgbClr val="FF0000"/>
                          </a:solidFill>
                          <a:latin typeface="Times New Roman"/>
                          <a:ea typeface="Arial"/>
                        </a:rPr>
                        <a:t>867 </a:t>
                      </a:r>
                      <a:r>
                        <a:rPr lang="ru-RU" sz="1000" b="1" strike="noStrike" spc="-1" dirty="0" smtClean="0">
                          <a:solidFill>
                            <a:srgbClr val="FF0000"/>
                          </a:solidFill>
                          <a:latin typeface="Times New Roman"/>
                          <a:ea typeface="Arial"/>
                        </a:rPr>
                        <a:t>(+27 см</a:t>
                      </a:r>
                      <a:r>
                        <a:rPr lang="ru-RU" sz="1000" b="1" strike="noStrike" spc="-1" dirty="0">
                          <a:solidFill>
                            <a:srgbClr val="FF0000"/>
                          </a:solidFill>
                          <a:latin typeface="Times New Roman"/>
                          <a:ea typeface="Arial"/>
                        </a:rPr>
                        <a:t>)</a:t>
                      </a:r>
                      <a:endParaRPr lang="ru-RU" sz="1000" b="0" strike="noStrike" spc="-1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36000" marR="36000">
                    <a:lnL w="6480">
                      <a:solidFill>
                        <a:srgbClr val="000000"/>
                      </a:solidFill>
                      <a:prstDash val="solid"/>
                    </a:lnL>
                    <a:lnR w="6480">
                      <a:solidFill>
                        <a:srgbClr val="000000"/>
                      </a:solidFill>
                      <a:prstDash val="solid"/>
                    </a:lnR>
                    <a:lnT w="6480">
                      <a:solidFill>
                        <a:srgbClr val="000000"/>
                      </a:solidFill>
                      <a:prstDash val="solid"/>
                    </a:lnT>
                    <a:lnB w="648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422" name="Прямоугольная выноска 440"/>
          <p:cNvSpPr/>
          <p:nvPr/>
        </p:nvSpPr>
        <p:spPr>
          <a:xfrm>
            <a:off x="4465622" y="5484822"/>
            <a:ext cx="2590560" cy="1246495"/>
          </a:xfrm>
          <a:prstGeom prst="wedgeRectCallout">
            <a:avLst>
              <a:gd name="adj1" fmla="val 28285"/>
              <a:gd name="adj2" fmla="val -142659"/>
            </a:avLst>
          </a:prstGeom>
          <a:solidFill>
            <a:srgbClr val="FFFF00"/>
          </a:solidFill>
          <a:ln>
            <a:solidFill>
              <a:srgbClr val="43729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tIns="0" rIns="0" bIns="0" anchor="ctr">
            <a:spAutoFit/>
          </a:bodyPr>
          <a:lstStyle/>
          <a:p>
            <a:pPr algn="ctr">
              <a:lnSpc>
                <a:spcPct val="100000"/>
              </a:lnSpc>
            </a:pPr>
            <a:endParaRPr lang="ru-RU" sz="900" b="0" strike="noStrike" spc="-1" dirty="0">
              <a:solidFill>
                <a:srgbClr val="000000"/>
              </a:solidFill>
              <a:latin typeface="Times New Roman"/>
              <a:ea typeface="Times New Roman"/>
            </a:endParaRPr>
          </a:p>
          <a:p>
            <a:pPr algn="ctr">
              <a:lnSpc>
                <a:spcPct val="100000"/>
              </a:lnSpc>
            </a:pPr>
            <a:r>
              <a:rPr lang="ru-RU" sz="900" b="0" strike="noStrike" spc="-1" dirty="0" smtClean="0">
                <a:solidFill>
                  <a:srgbClr val="000000"/>
                </a:solidFill>
                <a:latin typeface="Times New Roman"/>
              </a:rPr>
              <a:t>В результате резкого подъема воды в реке Шиш, при уровне воды </a:t>
            </a:r>
            <a:r>
              <a:rPr lang="ru-RU" sz="900" spc="-1" dirty="0" smtClean="0">
                <a:solidFill>
                  <a:srgbClr val="000000"/>
                </a:solidFill>
                <a:latin typeface="Times New Roman"/>
              </a:rPr>
              <a:t>867 </a:t>
            </a:r>
            <a:r>
              <a:rPr lang="ru-RU" sz="900" b="0" strike="noStrike" spc="-1" dirty="0" smtClean="0">
                <a:solidFill>
                  <a:srgbClr val="000000"/>
                </a:solidFill>
                <a:latin typeface="Times New Roman"/>
              </a:rPr>
              <a:t>см на </a:t>
            </a:r>
            <a:r>
              <a:rPr lang="ru-RU" sz="900" b="0" strike="noStrike" spc="-1" dirty="0" err="1" smtClean="0">
                <a:solidFill>
                  <a:srgbClr val="000000"/>
                </a:solidFill>
                <a:latin typeface="Times New Roman"/>
              </a:rPr>
              <a:t>гидропосту</a:t>
            </a:r>
            <a:r>
              <a:rPr lang="ru-RU" sz="900" b="0" strike="noStrike" spc="-1" dirty="0" smtClean="0">
                <a:solidFill>
                  <a:srgbClr val="000000"/>
                </a:solidFill>
                <a:latin typeface="Times New Roman"/>
              </a:rPr>
              <a:t> по результатам расчета в зону возможного подтопления (затопления) могут попасть до </a:t>
            </a:r>
            <a:r>
              <a:rPr lang="ru-RU" sz="900" b="0" strike="noStrike" spc="-1" dirty="0" smtClean="0">
                <a:solidFill>
                  <a:srgbClr val="000000"/>
                </a:solidFill>
                <a:latin typeface="Times New Roman"/>
              </a:rPr>
              <a:t>6 </a:t>
            </a:r>
            <a:r>
              <a:rPr lang="ru-RU" sz="900" b="0" strike="noStrike" spc="-1" dirty="0" smtClean="0">
                <a:solidFill>
                  <a:srgbClr val="000000"/>
                </a:solidFill>
                <a:latin typeface="Times New Roman"/>
              </a:rPr>
              <a:t>домов с населением </a:t>
            </a:r>
            <a:r>
              <a:rPr lang="ru-RU" sz="900" b="0" strike="noStrike" spc="-1" dirty="0" smtClean="0">
                <a:solidFill>
                  <a:srgbClr val="000000"/>
                </a:solidFill>
                <a:latin typeface="Times New Roman"/>
              </a:rPr>
              <a:t>13</a:t>
            </a:r>
            <a:r>
              <a:rPr lang="ru-RU" sz="900" spc="-1" dirty="0" smtClean="0">
                <a:solidFill>
                  <a:srgbClr val="000000"/>
                </a:solidFill>
                <a:latin typeface="Times New Roman"/>
              </a:rPr>
              <a:t> </a:t>
            </a:r>
            <a:r>
              <a:rPr lang="ru-RU" sz="900" spc="-1" dirty="0">
                <a:solidFill>
                  <a:srgbClr val="000000"/>
                </a:solidFill>
                <a:latin typeface="Times New Roman"/>
              </a:rPr>
              <a:t>человек, </a:t>
            </a:r>
            <a:r>
              <a:rPr lang="ru-RU" sz="900" spc="-1" dirty="0" smtClean="0">
                <a:solidFill>
                  <a:srgbClr val="000000"/>
                </a:solidFill>
                <a:latin typeface="Times New Roman"/>
              </a:rPr>
              <a:t>6 </a:t>
            </a:r>
            <a:r>
              <a:rPr lang="ru-RU" sz="900" spc="-1" dirty="0">
                <a:solidFill>
                  <a:srgbClr val="000000"/>
                </a:solidFill>
                <a:latin typeface="Times New Roman"/>
              </a:rPr>
              <a:t>приусадебных </a:t>
            </a:r>
            <a:r>
              <a:rPr lang="ru-RU" sz="900" spc="-1" dirty="0" smtClean="0">
                <a:solidFill>
                  <a:srgbClr val="000000"/>
                </a:solidFill>
                <a:latin typeface="Times New Roman"/>
              </a:rPr>
              <a:t>участков, </a:t>
            </a:r>
            <a:r>
              <a:rPr lang="ru-RU" sz="900" spc="-1" dirty="0">
                <a:solidFill>
                  <a:srgbClr val="000000"/>
                </a:solidFill>
                <a:latin typeface="Times New Roman"/>
              </a:rPr>
              <a:t>участки автомобильных дорог общей протяженностью до </a:t>
            </a:r>
            <a:r>
              <a:rPr lang="ru-RU" sz="900" spc="-1" dirty="0" smtClean="0">
                <a:solidFill>
                  <a:srgbClr val="000000"/>
                </a:solidFill>
                <a:latin typeface="Times New Roman"/>
              </a:rPr>
              <a:t>2704,12 </a:t>
            </a:r>
            <a:r>
              <a:rPr lang="ru-RU" sz="900" b="0" strike="noStrike" spc="-1" dirty="0" smtClean="0">
                <a:solidFill>
                  <a:srgbClr val="000000"/>
                </a:solidFill>
                <a:latin typeface="Times New Roman"/>
              </a:rPr>
              <a:t>м и другие низменные участки местности</a:t>
            </a:r>
            <a:endParaRPr lang="ru-RU" sz="900" b="0" strike="noStrike" spc="-1" dirty="0" smtClean="0">
              <a:solidFill>
                <a:srgbClr val="000000"/>
              </a:solidFill>
              <a:latin typeface="Times New Roman"/>
              <a:ea typeface="Times New Roman"/>
            </a:endParaRPr>
          </a:p>
          <a:p>
            <a:pPr algn="ctr">
              <a:lnSpc>
                <a:spcPct val="100000"/>
              </a:lnSpc>
            </a:pPr>
            <a:endParaRPr lang="ru-RU" sz="900" b="0" strike="noStrike" spc="-1" dirty="0">
              <a:solidFill>
                <a:srgbClr val="000000"/>
              </a:solidFill>
              <a:latin typeface="Times New Roman"/>
              <a:ea typeface="Times New Roman"/>
            </a:endParaRPr>
          </a:p>
        </p:txBody>
      </p:sp>
      <p:sp>
        <p:nvSpPr>
          <p:cNvPr id="441" name="AutoShape 9"/>
          <p:cNvSpPr>
            <a:spLocks noChangeArrowheads="1"/>
          </p:cNvSpPr>
          <p:nvPr/>
        </p:nvSpPr>
        <p:spPr bwMode="auto">
          <a:xfrm>
            <a:off x="8983774" y="5981460"/>
            <a:ext cx="169407" cy="126609"/>
          </a:xfrm>
          <a:prstGeom prst="triangle">
            <a:avLst>
              <a:gd name="adj" fmla="val 49991"/>
            </a:avLst>
          </a:prstGeom>
          <a:solidFill>
            <a:srgbClr val="00B050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lIns="91253" tIns="45623" rIns="91253" bIns="45623" anchor="ctr"/>
          <a:lstStyle/>
          <a:p>
            <a:endParaRPr lang="ru-RU" sz="14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38" name="Прямоугольная выноска 537"/>
          <p:cNvSpPr>
            <a:spLocks noChangeArrowheads="1"/>
          </p:cNvSpPr>
          <p:nvPr/>
        </p:nvSpPr>
        <p:spPr bwMode="auto">
          <a:xfrm>
            <a:off x="2992699" y="2181563"/>
            <a:ext cx="1472923" cy="203664"/>
          </a:xfrm>
          <a:prstGeom prst="wedgeRectCallout">
            <a:avLst>
              <a:gd name="adj1" fmla="val -7762"/>
              <a:gd name="adj2" fmla="val -3969"/>
            </a:avLst>
          </a:prstGeom>
          <a:solidFill>
            <a:srgbClr val="FFFF00"/>
          </a:solidFill>
          <a:ln w="9525" algn="ctr">
            <a:noFill/>
            <a:miter lim="800000"/>
            <a:headEnd/>
            <a:tailEnd/>
          </a:ln>
        </p:spPr>
        <p:txBody>
          <a:bodyPr wrap="square" lIns="49289" tIns="24647" rIns="49289" bIns="24647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ct val="0"/>
              </a:spcBef>
            </a:pPr>
            <a:r>
              <a:rPr lang="ru-RU" altLang="ru-RU" sz="1000" i="1" dirty="0" smtClean="0">
                <a:latin typeface="Arial" panose="020B0604020202020204" pitchFamily="34" charset="0"/>
                <a:cs typeface="Arial" panose="020B0604020202020204" pitchFamily="34" charset="0"/>
              </a:rPr>
              <a:t>Тарский район</a:t>
            </a:r>
            <a:endParaRPr lang="ru-RU" altLang="ru-RU" sz="10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498" t="30126" r="46473" b="36111"/>
          <a:stretch/>
        </p:blipFill>
        <p:spPr bwMode="auto">
          <a:xfrm>
            <a:off x="27961" y="2820210"/>
            <a:ext cx="2865989" cy="15734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20" name="Прямоугольная выноска 419"/>
          <p:cNvSpPr>
            <a:spLocks noChangeArrowheads="1"/>
          </p:cNvSpPr>
          <p:nvPr/>
        </p:nvSpPr>
        <p:spPr bwMode="auto">
          <a:xfrm>
            <a:off x="1131114" y="3455493"/>
            <a:ext cx="1027612" cy="203664"/>
          </a:xfrm>
          <a:prstGeom prst="wedgeRectCallout">
            <a:avLst>
              <a:gd name="adj1" fmla="val -7762"/>
              <a:gd name="adj2" fmla="val -3969"/>
            </a:avLst>
          </a:prstGeom>
          <a:solidFill>
            <a:srgbClr val="FFFF00"/>
          </a:solidFill>
          <a:ln w="9525" algn="ctr">
            <a:noFill/>
            <a:miter lim="800000"/>
            <a:headEnd/>
            <a:tailEnd/>
          </a:ln>
        </p:spPr>
        <p:txBody>
          <a:bodyPr wrap="square" lIns="49289" tIns="24647" rIns="49289" bIns="24647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ct val="0"/>
              </a:spcBef>
            </a:pPr>
            <a:r>
              <a:rPr lang="ru-RU" altLang="ru-RU" sz="1000" i="1" dirty="0" smtClean="0">
                <a:latin typeface="Arial" panose="020B0604020202020204" pitchFamily="34" charset="0"/>
                <a:cs typeface="Arial" panose="020B0604020202020204" pitchFamily="34" charset="0"/>
              </a:rPr>
              <a:t>С. Васисс</a:t>
            </a:r>
            <a:endParaRPr lang="ru-RU" altLang="ru-RU" sz="10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29" name="Прямоугольник 428"/>
          <p:cNvSpPr/>
          <p:nvPr/>
        </p:nvSpPr>
        <p:spPr bwMode="auto">
          <a:xfrm>
            <a:off x="3931443" y="4764421"/>
            <a:ext cx="148167" cy="133349"/>
          </a:xfrm>
          <a:prstGeom prst="rect">
            <a:avLst/>
          </a:prstGeom>
          <a:solidFill>
            <a:srgbClr val="0000FF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31" name="Прямоугольник 430"/>
          <p:cNvSpPr/>
          <p:nvPr/>
        </p:nvSpPr>
        <p:spPr bwMode="auto">
          <a:xfrm>
            <a:off x="3365235" y="4294412"/>
            <a:ext cx="148167" cy="133349"/>
          </a:xfrm>
          <a:prstGeom prst="rect">
            <a:avLst/>
          </a:prstGeom>
          <a:solidFill>
            <a:srgbClr val="0000FF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32" name="Прямоугольник 431"/>
          <p:cNvSpPr/>
          <p:nvPr/>
        </p:nvSpPr>
        <p:spPr bwMode="auto">
          <a:xfrm>
            <a:off x="4079610" y="4437105"/>
            <a:ext cx="148167" cy="133349"/>
          </a:xfrm>
          <a:prstGeom prst="rect">
            <a:avLst/>
          </a:prstGeom>
          <a:solidFill>
            <a:srgbClr val="0000FF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33" name="Прямоугольник 432"/>
          <p:cNvSpPr/>
          <p:nvPr/>
        </p:nvSpPr>
        <p:spPr bwMode="auto">
          <a:xfrm>
            <a:off x="3513402" y="5488934"/>
            <a:ext cx="148167" cy="133349"/>
          </a:xfrm>
          <a:prstGeom prst="rect">
            <a:avLst/>
          </a:prstGeom>
          <a:solidFill>
            <a:srgbClr val="0000FF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34" name="Прямоугольник 433"/>
          <p:cNvSpPr/>
          <p:nvPr/>
        </p:nvSpPr>
        <p:spPr bwMode="auto">
          <a:xfrm>
            <a:off x="3788302" y="5135895"/>
            <a:ext cx="148167" cy="133349"/>
          </a:xfrm>
          <a:prstGeom prst="rect">
            <a:avLst/>
          </a:prstGeom>
          <a:solidFill>
            <a:srgbClr val="0000FF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35" name="Изображение3"/>
          <p:cNvPicPr/>
          <p:nvPr/>
        </p:nvPicPr>
        <p:blipFill rotWithShape="1">
          <a:blip r:embed="rId7">
            <a:lum/>
            <a:alphaModFix/>
          </a:blip>
          <a:srcRect t="17728"/>
          <a:stretch/>
        </p:blipFill>
        <p:spPr>
          <a:xfrm>
            <a:off x="6531" y="958169"/>
            <a:ext cx="2890237" cy="16043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3085071"/>
      </p:ext>
    </p:extLst>
  </p:cSld>
  <p:clrMapOvr>
    <a:masterClrMapping/>
  </p:clrMapOvr>
  <p:transition advClick="0" advTm="3000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8379</TotalTime>
  <Words>277</Words>
  <Application>Microsoft Office PowerPoint</Application>
  <PresentationFormat>Произвольный</PresentationFormat>
  <Paragraphs>73</Paragraphs>
  <Slides>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Родионов Александр Александрович</dc:creator>
  <cp:lastModifiedBy>Оператор №04</cp:lastModifiedBy>
  <cp:revision>735</cp:revision>
  <cp:lastPrinted>2021-03-15T10:30:35Z</cp:lastPrinted>
  <dcterms:created xsi:type="dcterms:W3CDTF">2019-08-03T04:06:07Z</dcterms:created>
  <dcterms:modified xsi:type="dcterms:W3CDTF">2024-04-23T10:37:35Z</dcterms:modified>
</cp:coreProperties>
</file>